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72" r:id="rId3"/>
    <p:sldId id="263" r:id="rId4"/>
    <p:sldId id="264" r:id="rId5"/>
    <p:sldId id="265" r:id="rId6"/>
    <p:sldId id="266" r:id="rId7"/>
    <p:sldId id="267" r:id="rId8"/>
    <p:sldId id="268" r:id="rId9"/>
    <p:sldId id="269" r:id="rId10"/>
    <p:sldId id="270" r:id="rId11"/>
    <p:sldId id="280" r:id="rId12"/>
    <p:sldId id="281" r:id="rId13"/>
    <p:sldId id="273" r:id="rId14"/>
    <p:sldId id="282" r:id="rId15"/>
    <p:sldId id="261" r:id="rId16"/>
    <p:sldId id="274" r:id="rId17"/>
    <p:sldId id="278" r:id="rId18"/>
    <p:sldId id="275" r:id="rId19"/>
    <p:sldId id="257" r:id="rId20"/>
    <p:sldId id="276" r:id="rId21"/>
    <p:sldId id="284" r:id="rId22"/>
    <p:sldId id="283" r:id="rId23"/>
    <p:sldId id="258" r:id="rId24"/>
    <p:sldId id="259" r:id="rId25"/>
    <p:sldId id="277" r:id="rId26"/>
    <p:sldId id="285" r:id="rId27"/>
    <p:sldId id="271" r:id="rId28"/>
    <p:sldId id="286" r:id="rId29"/>
    <p:sldId id="262" r:id="rId3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2" y="3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3E54FE1C-17E5-49DF-8166-C859279BBA2A}"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C65DDF-C25F-476A-9831-A794B0D4576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D1C7C33-9C3B-4840-B328-8F2274BC275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BBEB83-8BC3-4662-A628-72427188C29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B4EC88E-530D-4599-8212-D40B9EA9BA1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4D41ED1-7DFA-4E07-AE13-4A17871FEFD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9DF5259-2CC1-4C2C-840A-04DD0893344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80D1611-DB94-48BD-94C5-74D1D08EDD1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876630DC-6ED0-4A1F-B28A-ABE43432435D}"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A69F07-F110-4347-85BC-8FF3AA136DB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9E9A25-3837-4A62-BAEF-8B52C6FE2B0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D93E556-D688-4927-8926-7C633ADA2E43}"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000100" y="571480"/>
            <a:ext cx="7286676" cy="2862322"/>
          </a:xfrm>
          <a:prstGeom prst="rect">
            <a:avLst/>
          </a:prstGeom>
          <a:noFill/>
          <a:ln w="9525">
            <a:noFill/>
            <a:miter lim="800000"/>
            <a:headEnd/>
            <a:tailEnd/>
          </a:ln>
          <a:effectLst/>
        </p:spPr>
        <p:txBody>
          <a:bodyPr wrap="square">
            <a:spAutoFit/>
          </a:bodyPr>
          <a:lstStyle/>
          <a:p>
            <a:pPr algn="ctr">
              <a:spcBef>
                <a:spcPct val="50000"/>
              </a:spcBef>
            </a:pPr>
            <a:r>
              <a:rPr lang="ru-RU" sz="40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Тема </a:t>
            </a:r>
            <a:r>
              <a:rPr lang="ru-RU" sz="40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07</a:t>
            </a:r>
            <a:endParaRPr lang="ru-RU" sz="40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algn="ctr">
              <a:spcBef>
                <a:spcPct val="50000"/>
              </a:spcBef>
            </a:pPr>
            <a:r>
              <a:rPr lang="ru-RU"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«Управление качеством </a:t>
            </a:r>
            <a:r>
              <a:rPr lang="ru-RU"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строительных процессов в </a:t>
            </a:r>
            <a:r>
              <a:rPr lang="ru-RU"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строительных </a:t>
            </a:r>
            <a:r>
              <a:rPr lang="ru-RU"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организациях» </a:t>
            </a:r>
            <a:endParaRPr lang="ru-RU"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3372" y="285728"/>
            <a:ext cx="4829180" cy="6286520"/>
          </a:xfrm>
        </p:spPr>
        <p:txBody>
          <a:bodyPr>
            <a:normAutofit fontScale="90000"/>
          </a:bodyPr>
          <a:lstStyle/>
          <a:p>
            <a:pPr algn="ctr"/>
            <a:r>
              <a:rPr lang="ru-RU" sz="2700" b="1" dirty="0" smtClean="0">
                <a:solidFill>
                  <a:schemeClr val="tx1">
                    <a:lumMod val="95000"/>
                    <a:lumOff val="5000"/>
                  </a:schemeClr>
                </a:solidFill>
                <a:latin typeface="Times New Roman" pitchFamily="18" charset="0"/>
                <a:cs typeface="Times New Roman" pitchFamily="18" charset="0"/>
              </a:rPr>
              <a:t>Строительство сопровождает человечество с древних времен, и на протяжении всей истории важнейшим вопросом всегда оставался вопрос качества строительства. Так в двадцатом веке зародился менеджмент качества, который повлек за собой возникновение вопроса о качестве управления процессом строительства. Ведь управление качеством является ключевым процессом в строительстве, и нарушение этого процесса может привести к последствиям, порой, довольно крупных масштабов. 	</a:t>
            </a:r>
            <a:endParaRPr lang="ru-RU" sz="2700" dirty="0">
              <a:latin typeface="Times New Roman" pitchFamily="18" charset="0"/>
              <a:cs typeface="Times New Roman" pitchFamily="18" charset="0"/>
            </a:endParaRPr>
          </a:p>
        </p:txBody>
      </p:sp>
      <p:pic>
        <p:nvPicPr>
          <p:cNvPr id="1027" name="Picture 3" descr="C:\Users\User\Desktop\images.jpg"/>
          <p:cNvPicPr>
            <a:picLocks noChangeAspect="1" noChangeArrowheads="1"/>
          </p:cNvPicPr>
          <p:nvPr/>
        </p:nvPicPr>
        <p:blipFill>
          <a:blip r:embed="rId2"/>
          <a:srcRect/>
          <a:stretch>
            <a:fillRect/>
          </a:stretch>
        </p:blipFill>
        <p:spPr bwMode="auto">
          <a:xfrm>
            <a:off x="0" y="0"/>
            <a:ext cx="4000496" cy="4643446"/>
          </a:xfrm>
          <a:prstGeom prst="rect">
            <a:avLst/>
          </a:prstGeom>
          <a:ln>
            <a:noFill/>
          </a:ln>
          <a:effectLst>
            <a:softEdge rad="112500"/>
          </a:effectLst>
        </p:spPr>
      </p:pic>
      <p:sp>
        <p:nvSpPr>
          <p:cNvPr id="5" name="Прямоугольник 4"/>
          <p:cNvSpPr/>
          <p:nvPr/>
        </p:nvSpPr>
        <p:spPr>
          <a:xfrm>
            <a:off x="0" y="4642009"/>
            <a:ext cx="4000496" cy="2215991"/>
          </a:xfrm>
          <a:prstGeom prst="rect">
            <a:avLst/>
          </a:prstGeom>
        </p:spPr>
        <p:txBody>
          <a:bodyPr wrap="square">
            <a:spAutoFit/>
          </a:bodyPr>
          <a:lstStyle/>
          <a:p>
            <a:pPr algn="ctr"/>
            <a:r>
              <a:rPr lang="ru-RU" sz="2300" b="1" dirty="0" smtClean="0">
                <a:solidFill>
                  <a:schemeClr val="tx1">
                    <a:lumMod val="95000"/>
                    <a:lumOff val="5000"/>
                  </a:schemeClr>
                </a:solidFill>
                <a:latin typeface="Times New Roman" pitchFamily="18" charset="0"/>
                <a:cs typeface="Times New Roman" pitchFamily="18" charset="0"/>
              </a:rPr>
              <a:t>Важнейшей целью всех мероприятий по управлению качеством является удовлетворение заказчика при приемке объекта строительства.</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39999">
              <a:srgbClr val="85C2FF"/>
            </a:gs>
            <a:gs pos="70000">
              <a:srgbClr val="C4D6EB"/>
            </a:gs>
            <a:gs pos="100000">
              <a:srgbClr val="FFEBFA"/>
            </a:gs>
          </a:gsLst>
          <a:lin ang="27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061410"/>
            <a:ext cx="8305800" cy="4796590"/>
          </a:xfrm>
        </p:spPr>
        <p:txBody>
          <a:bodyPr>
            <a:noAutofit/>
          </a:bodyPr>
          <a:lstStyle/>
          <a:p>
            <a:pPr algn="ctr"/>
            <a:r>
              <a:rPr lang="ru-RU" sz="2600" b="1" dirty="0" smtClean="0">
                <a:solidFill>
                  <a:schemeClr val="tx1">
                    <a:lumMod val="95000"/>
                    <a:lumOff val="5000"/>
                  </a:schemeClr>
                </a:solidFill>
                <a:latin typeface="Times New Roman" pitchFamily="18" charset="0"/>
                <a:cs typeface="Times New Roman" pitchFamily="18" charset="0"/>
              </a:rPr>
              <a:t>	Грамотно построенная система управления качеством позволяет строительным фирмам снизить издержки и улучшить качество продукции. Это доказал опыт многих западных стран. Причем поддерживать такие системы иностранным компаниям приходится в условиях роста технической и технологической сложности объектов, объема работ, в том числе специализированных, использования технического персонала, строительных материалов и оборудования из разных стран. С подобными вызовами сталкиваются и казахстанские строительные предприятия</a:t>
            </a:r>
            <a:endParaRPr lang="ru-RU" sz="2600" dirty="0">
              <a:solidFill>
                <a:schemeClr val="tx1">
                  <a:lumMod val="95000"/>
                  <a:lumOff val="5000"/>
                </a:schemeClr>
              </a:solidFill>
              <a:latin typeface="Times New Roman" pitchFamily="18" charset="0"/>
              <a:cs typeface="Times New Roman" pitchFamily="18" charset="0"/>
            </a:endParaRPr>
          </a:p>
        </p:txBody>
      </p:sp>
      <p:pic>
        <p:nvPicPr>
          <p:cNvPr id="2050" name="Picture 2" descr="C:\Users\User\Desktop\images (1).jpg"/>
          <p:cNvPicPr>
            <a:picLocks noChangeAspect="1" noChangeArrowheads="1"/>
          </p:cNvPicPr>
          <p:nvPr/>
        </p:nvPicPr>
        <p:blipFill>
          <a:blip r:embed="rId2"/>
          <a:srcRect/>
          <a:stretch>
            <a:fillRect/>
          </a:stretch>
        </p:blipFill>
        <p:spPr bwMode="auto">
          <a:xfrm>
            <a:off x="785786" y="0"/>
            <a:ext cx="7513665" cy="214311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72082"/>
            <a:ext cx="8305800" cy="1785918"/>
          </a:xfrm>
        </p:spPr>
        <p:txBody>
          <a:bodyPr>
            <a:noAutofit/>
          </a:bodyPr>
          <a:lstStyle/>
          <a:p>
            <a:pPr algn="ctr"/>
            <a:r>
              <a:rPr lang="ru-RU" sz="2800" b="1" dirty="0" smtClean="0">
                <a:solidFill>
                  <a:schemeClr val="tx1">
                    <a:lumMod val="95000"/>
                    <a:lumOff val="5000"/>
                  </a:schemeClr>
                </a:solidFill>
                <a:latin typeface="Times New Roman" pitchFamily="18" charset="0"/>
                <a:cs typeface="Times New Roman" pitchFamily="18" charset="0"/>
              </a:rPr>
              <a:t>Рассмотрим, как устроена система управления качеством в строительных компаниях США, Германии, Великобритании и других западных стран.</a:t>
            </a:r>
            <a:endParaRPr lang="ru-RU" sz="2800" dirty="0"/>
          </a:p>
        </p:txBody>
      </p:sp>
      <p:pic>
        <p:nvPicPr>
          <p:cNvPr id="3" name="Picture 2" descr="C:\Users\User\Desktop\stroit-ili-kupit.jpeg"/>
          <p:cNvPicPr>
            <a:picLocks noChangeAspect="1" noChangeArrowheads="1"/>
          </p:cNvPicPr>
          <p:nvPr/>
        </p:nvPicPr>
        <p:blipFill>
          <a:blip r:embed="rId2"/>
          <a:srcRect/>
          <a:stretch>
            <a:fillRect/>
          </a:stretch>
        </p:blipFill>
        <p:spPr bwMode="auto">
          <a:xfrm>
            <a:off x="785786" y="191481"/>
            <a:ext cx="7429552" cy="480915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0"/>
            <a:ext cx="8020080" cy="3357562"/>
          </a:xfrm>
        </p:spPr>
        <p:txBody>
          <a:bodyPr>
            <a:noAutofit/>
          </a:bodyPr>
          <a:lstStyle/>
          <a:p>
            <a:pPr algn="ctr"/>
            <a:r>
              <a:rPr lang="ru-RU" sz="2800" b="1" dirty="0" smtClean="0">
                <a:solidFill>
                  <a:schemeClr val="tx1">
                    <a:lumMod val="95000"/>
                    <a:lumOff val="5000"/>
                  </a:schemeClr>
                </a:solidFill>
                <a:latin typeface="Times New Roman" pitchFamily="18" charset="0"/>
                <a:cs typeface="Times New Roman" pitchFamily="18" charset="0"/>
              </a:rPr>
              <a:t>США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b="1" dirty="0" smtClean="0">
                <a:solidFill>
                  <a:schemeClr val="tx1">
                    <a:lumMod val="95000"/>
                    <a:lumOff val="5000"/>
                  </a:schemeClr>
                </a:solidFill>
                <a:latin typeface="Times New Roman" pitchFamily="18" charset="0"/>
                <a:cs typeface="Times New Roman" pitchFamily="18" charset="0"/>
              </a:rPr>
              <a:t>При управлении качеством продукции американские фирмы используют готовые (типовые) программы, разработанные специализированными организациями, или оформляют заказ на их разработку.  Например, программа «Ноль дефектов», разработанная фирмой Ф. Кросби, включает такие положения:</a:t>
            </a:r>
            <a:r>
              <a:rPr lang="ru-RU" sz="2400" dirty="0" smtClean="0"/>
              <a:t/>
            </a:r>
            <a:br>
              <a:rPr lang="ru-RU" sz="2400" dirty="0" smtClean="0"/>
            </a:br>
            <a:r>
              <a:rPr lang="ru-RU" sz="2400" dirty="0" smtClean="0"/>
              <a:t/>
            </a:r>
            <a:br>
              <a:rPr lang="ru-RU" sz="2400" dirty="0" smtClean="0"/>
            </a:br>
            <a:r>
              <a:rPr lang="ru-RU" sz="2400" dirty="0" smtClean="0"/>
              <a:t>	</a:t>
            </a:r>
            <a:endParaRPr lang="ru-RU" sz="2400" dirty="0">
              <a:latin typeface="Times New Roman" pitchFamily="18" charset="0"/>
              <a:cs typeface="Times New Roman" pitchFamily="18" charset="0"/>
            </a:endParaRPr>
          </a:p>
        </p:txBody>
      </p:sp>
      <p:sp>
        <p:nvSpPr>
          <p:cNvPr id="3" name="Прямоугольник 2"/>
          <p:cNvSpPr/>
          <p:nvPr/>
        </p:nvSpPr>
        <p:spPr>
          <a:xfrm>
            <a:off x="428596" y="2571744"/>
            <a:ext cx="4572000" cy="4401205"/>
          </a:xfrm>
          <a:prstGeom prst="rect">
            <a:avLst/>
          </a:prstGeom>
        </p:spPr>
        <p:txBody>
          <a:bodyPr wrap="square">
            <a:spAutoFit/>
          </a:bodyPr>
          <a:lstStyle/>
          <a:p>
            <a:r>
              <a:rPr lang="ru-RU" sz="2000" b="1" dirty="0" smtClean="0">
                <a:latin typeface="Times New Roman" pitchFamily="18" charset="0"/>
                <a:cs typeface="Times New Roman" pitchFamily="18" charset="0"/>
              </a:rPr>
              <a:t>1 Определение уровня дополнительных затрат на качество;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2 Разработка приемов мотивации качественного труда;</a:t>
            </a:r>
          </a:p>
          <a:p>
            <a:r>
              <a:rPr lang="ru-RU" sz="2000" b="1" dirty="0" smtClean="0">
                <a:latin typeface="Times New Roman" pitchFamily="18" charset="0"/>
                <a:cs typeface="Times New Roman" pitchFamily="18" charset="0"/>
              </a:rPr>
              <a:t>3 Конкретизация методов контроля; </a:t>
            </a:r>
          </a:p>
          <a:p>
            <a:r>
              <a:rPr lang="ru-RU" sz="2000" b="1" dirty="0" smtClean="0">
                <a:latin typeface="Times New Roman" pitchFamily="18" charset="0"/>
                <a:cs typeface="Times New Roman" pitchFamily="18" charset="0"/>
              </a:rPr>
              <a:t>4 Всеобщее обучение методам качественной работы и внедрения принципа «Ноль дефектов»; </a:t>
            </a:r>
          </a:p>
          <a:p>
            <a:r>
              <a:rPr lang="ru-RU" sz="2000" b="1" dirty="0" smtClean="0">
                <a:latin typeface="Times New Roman" pitchFamily="18" charset="0"/>
                <a:cs typeface="Times New Roman" pitchFamily="18" charset="0"/>
              </a:rPr>
              <a:t>5 Установление единого «Дня размышлений» (Дня качества); </a:t>
            </a:r>
          </a:p>
          <a:p>
            <a:r>
              <a:rPr lang="ru-RU" sz="2000" b="1" dirty="0" smtClean="0">
                <a:latin typeface="Times New Roman" pitchFamily="18" charset="0"/>
                <a:cs typeface="Times New Roman" pitchFamily="18" charset="0"/>
              </a:rPr>
              <a:t>6 </a:t>
            </a:r>
            <a:r>
              <a:rPr lang="ru-RU" sz="2000" b="1" dirty="0">
                <a:latin typeface="Times New Roman" pitchFamily="18" charset="0"/>
                <a:cs typeface="Times New Roman" pitchFamily="18" charset="0"/>
              </a:rPr>
              <a:t>Р</a:t>
            </a:r>
            <a:r>
              <a:rPr lang="ru-RU" sz="2000" b="1" dirty="0" smtClean="0">
                <a:latin typeface="Times New Roman" pitchFamily="18" charset="0"/>
                <a:cs typeface="Times New Roman" pitchFamily="18" charset="0"/>
              </a:rPr>
              <a:t>азработка индивидуальных программ бездефектной работы; </a:t>
            </a:r>
          </a:p>
          <a:p>
            <a:r>
              <a:rPr lang="ru-RU" sz="2000" b="1" dirty="0" smtClean="0">
                <a:latin typeface="Times New Roman" pitchFamily="18" charset="0"/>
                <a:cs typeface="Times New Roman" pitchFamily="18" charset="0"/>
              </a:rPr>
              <a:t>7 Поощрение достигнутых результатов.</a:t>
            </a:r>
            <a:endParaRPr lang="ru-RU" sz="2000" b="1" dirty="0">
              <a:latin typeface="Times New Roman" pitchFamily="18" charset="0"/>
              <a:cs typeface="Times New Roman" pitchFamily="18" charset="0"/>
            </a:endParaRPr>
          </a:p>
        </p:txBody>
      </p:sp>
      <p:sp>
        <p:nvSpPr>
          <p:cNvPr id="4" name="Прямоугольник 3"/>
          <p:cNvSpPr/>
          <p:nvPr/>
        </p:nvSpPr>
        <p:spPr>
          <a:xfrm>
            <a:off x="4857752" y="5072074"/>
            <a:ext cx="4286248" cy="1631216"/>
          </a:xfrm>
          <a:prstGeom prst="rect">
            <a:avLst/>
          </a:prstGeom>
        </p:spPr>
        <p:txBody>
          <a:bodyPr wrap="square">
            <a:spAutoFit/>
          </a:bodyPr>
          <a:lstStyle/>
          <a:p>
            <a:pPr algn="ctr"/>
            <a:r>
              <a:rPr lang="ru-RU" sz="2000" b="1" dirty="0" smtClean="0">
                <a:latin typeface="Times New Roman" pitchFamily="18" charset="0"/>
                <a:cs typeface="Times New Roman" pitchFamily="18" charset="0"/>
              </a:rPr>
              <a:t>Вывод: Вся работа в рамках программы заканчивается обычно анализом проделанной работы, подведением итогов и внедрением программы на следующий срок.</a:t>
            </a:r>
            <a:endParaRPr lang="ru-RU" sz="2000" b="1" dirty="0">
              <a:latin typeface="Times New Roman" pitchFamily="18" charset="0"/>
              <a:cs typeface="Times New Roman" pitchFamily="18" charset="0"/>
            </a:endParaRPr>
          </a:p>
        </p:txBody>
      </p:sp>
      <p:pic>
        <p:nvPicPr>
          <p:cNvPr id="3074" name="Picture 2" descr="C:\Users\User\Desktop\images (2).jpg"/>
          <p:cNvPicPr>
            <a:picLocks noChangeAspect="1" noChangeArrowheads="1"/>
          </p:cNvPicPr>
          <p:nvPr/>
        </p:nvPicPr>
        <p:blipFill>
          <a:blip r:embed="rId2"/>
          <a:srcRect/>
          <a:stretch>
            <a:fillRect/>
          </a:stretch>
        </p:blipFill>
        <p:spPr bwMode="auto">
          <a:xfrm>
            <a:off x="4857752" y="2571744"/>
            <a:ext cx="4000528" cy="247201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28604"/>
            <a:ext cx="5929322" cy="6429396"/>
          </a:xfrm>
        </p:spPr>
        <p:txBody>
          <a:bodyPr>
            <a:normAutofit fontScale="90000"/>
          </a:bodyPr>
          <a:lstStyle/>
          <a:p>
            <a:pPr algn="ctr"/>
            <a:r>
              <a:rPr lang="ru-RU" sz="2200" dirty="0" smtClean="0">
                <a:solidFill>
                  <a:schemeClr val="tx1">
                    <a:lumMod val="95000"/>
                    <a:lumOff val="5000"/>
                  </a:schemeClr>
                </a:solidFill>
                <a:latin typeface="Times New Roman" pitchFamily="18" charset="0"/>
                <a:cs typeface="Times New Roman" pitchFamily="18" charset="0"/>
              </a:rPr>
              <a:t>В этой стране при заключении контракта на строительство зданий и сооружений заказчик требует от фирмы гарантий качественного выполнения работ — письменного заверения о том, что подрядчик будет применять эффективную систему контроля за качеством продукции. Система контроля качества предусматривает ведение специальной документации и отчетности, проведение инспекций, позволяющих получить объективные данные того, что работы, применяемые материалы и оборудование отвечают установленным контрольным требованиям. Подрядная строительная фирма из своего состава назначает управляющего по качеству. Он координирует и контролирует функционирование системы контроля качества. В своей деятельности управляющий подотчетен техническому директору строительной фирмы и имеет соответствующий штат контролеров и инспекторов. В функции такого управляющего входит составление и распространение руководств по качеству, определение характера и объема документации по контролю качества</a:t>
            </a:r>
            <a:r>
              <a:rPr lang="ru-RU" sz="2000" dirty="0" smtClean="0">
                <a:solidFill>
                  <a:schemeClr val="tx1">
                    <a:lumMod val="95000"/>
                    <a:lumOff val="5000"/>
                  </a:schemeClr>
                </a:solidFill>
                <a:latin typeface="Times New Roman" pitchFamily="18" charset="0"/>
                <a:cs typeface="Times New Roman" pitchFamily="18" charset="0"/>
              </a:rPr>
              <a:t>. </a:t>
            </a:r>
            <a:endParaRPr lang="ru-RU" sz="2000" dirty="0">
              <a:solidFill>
                <a:schemeClr val="tx1">
                  <a:lumMod val="95000"/>
                  <a:lumOff val="5000"/>
                </a:schemeClr>
              </a:solidFill>
              <a:latin typeface="Times New Roman" pitchFamily="18" charset="0"/>
              <a:cs typeface="Times New Roman" pitchFamily="18" charset="0"/>
            </a:endParaRPr>
          </a:p>
        </p:txBody>
      </p:sp>
      <p:sp>
        <p:nvSpPr>
          <p:cNvPr id="3" name="Прямоугольник 2"/>
          <p:cNvSpPr/>
          <p:nvPr/>
        </p:nvSpPr>
        <p:spPr>
          <a:xfrm>
            <a:off x="2285984" y="0"/>
            <a:ext cx="4357718" cy="523220"/>
          </a:xfrm>
          <a:prstGeom prst="rect">
            <a:avLst/>
          </a:prstGeom>
        </p:spPr>
        <p:txBody>
          <a:bodyPr wrap="square">
            <a:spAutoFit/>
          </a:bodyPr>
          <a:lstStyle/>
          <a:p>
            <a:pPr algn="ctr"/>
            <a:r>
              <a:rPr lang="ru-RU" sz="2800" b="1" dirty="0" smtClean="0">
                <a:latin typeface="Times New Roman" pitchFamily="18" charset="0"/>
                <a:cs typeface="Times New Roman" pitchFamily="18" charset="0"/>
              </a:rPr>
              <a:t>ВЕЛИКОБРИТАНИЯ </a:t>
            </a:r>
            <a:endParaRPr lang="ru-RU" sz="2800" b="1" dirty="0"/>
          </a:p>
        </p:txBody>
      </p:sp>
      <p:pic>
        <p:nvPicPr>
          <p:cNvPr id="5" name="Picture 2" descr="C:\Users\User\Desktop\GB.jpg"/>
          <p:cNvPicPr>
            <a:picLocks noChangeAspect="1" noChangeArrowheads="1"/>
          </p:cNvPicPr>
          <p:nvPr/>
        </p:nvPicPr>
        <p:blipFill>
          <a:blip r:embed="rId2"/>
          <a:srcRect/>
          <a:stretch>
            <a:fillRect/>
          </a:stretch>
        </p:blipFill>
        <p:spPr bwMode="auto">
          <a:xfrm>
            <a:off x="5929322" y="500042"/>
            <a:ext cx="3214677" cy="2643206"/>
          </a:xfrm>
          <a:prstGeom prst="rect">
            <a:avLst/>
          </a:prstGeom>
          <a:ln>
            <a:noFill/>
          </a:ln>
          <a:effectLst>
            <a:softEdge rad="112500"/>
          </a:effectLst>
        </p:spPr>
      </p:pic>
      <p:pic>
        <p:nvPicPr>
          <p:cNvPr id="4100" name="Picture 4" descr="C:\Users\User\Desktop\images (4).jpg"/>
          <p:cNvPicPr>
            <a:picLocks noChangeAspect="1" noChangeArrowheads="1"/>
          </p:cNvPicPr>
          <p:nvPr/>
        </p:nvPicPr>
        <p:blipFill>
          <a:blip r:embed="rId3"/>
          <a:srcRect/>
          <a:stretch>
            <a:fillRect/>
          </a:stretch>
        </p:blipFill>
        <p:spPr bwMode="auto">
          <a:xfrm>
            <a:off x="5929322" y="3286124"/>
            <a:ext cx="3214678" cy="292895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3174" y="0"/>
            <a:ext cx="6500826" cy="6858000"/>
          </a:xfrm>
        </p:spPr>
        <p:txBody>
          <a:bodyPr>
            <a:noAutofit/>
          </a:bodyPr>
          <a:lstStyle/>
          <a:p>
            <a:pPr algn="ctr"/>
            <a:r>
              <a:rPr lang="ru-RU" sz="2100" dirty="0" smtClean="0">
                <a:solidFill>
                  <a:schemeClr val="tx1">
                    <a:lumMod val="95000"/>
                    <a:lumOff val="5000"/>
                  </a:schemeClr>
                </a:solidFill>
                <a:latin typeface="Times New Roman" pitchFamily="18" charset="0"/>
                <a:cs typeface="Times New Roman" pitchFamily="18" charset="0"/>
              </a:rPr>
              <a:t>Для того чтобы в системе не создавалось застойных явлений, ее подвергают систематической проверке со стороны руководства фирмы. Строительная фирма также ведет постоянный документированный учет всех отступлений от норм, недоделок и связанных с ними переделок. Такой анализ необходим, чтобы выявлять и устранять возможные причины некачественной работы. Британский институт стандартов разработал и применяет систему регистрации фирм проверенного качества. Цель этой системы заключается в предоставлении путем регулярной оценки и надзора гарантий того, что фирма, имеющая соответствующий сертификат, способна выполнять работу на должном уровне (т. е. происходит сертификация системы качества). Непременным условием аттестации является наличие у фирмы эффективной системы контроля качества. Опыт английских строительных фирм свидетельствует о том, что система контроля качества способствует сокращению сроков возведения объекта, снижению стоимости строительства за счет уменьшения числа отступлений от проекта.</a:t>
            </a:r>
            <a:r>
              <a:rPr lang="ru-RU" sz="2100" dirty="0" smtClean="0">
                <a:latin typeface="Times New Roman" pitchFamily="18" charset="0"/>
                <a:cs typeface="Times New Roman" pitchFamily="18" charset="0"/>
              </a:rPr>
              <a:t> </a:t>
            </a:r>
            <a:endParaRPr lang="ru-RU" sz="2100" dirty="0">
              <a:latin typeface="Times New Roman" pitchFamily="18" charset="0"/>
              <a:cs typeface="Times New Roman" pitchFamily="18" charset="0"/>
            </a:endParaRPr>
          </a:p>
        </p:txBody>
      </p:sp>
      <p:pic>
        <p:nvPicPr>
          <p:cNvPr id="3" name="Picture 3" descr="C:\Users\User\Desktop\Великобритания-О868.jpg"/>
          <p:cNvPicPr>
            <a:picLocks noChangeAspect="1" noChangeArrowheads="1"/>
          </p:cNvPicPr>
          <p:nvPr/>
        </p:nvPicPr>
        <p:blipFill>
          <a:blip r:embed="rId2"/>
          <a:srcRect/>
          <a:stretch>
            <a:fillRect/>
          </a:stretch>
        </p:blipFill>
        <p:spPr bwMode="auto">
          <a:xfrm>
            <a:off x="0" y="571480"/>
            <a:ext cx="2643174" cy="564357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F00"/>
            </a:gs>
            <a:gs pos="45000">
              <a:srgbClr val="FF7A00"/>
            </a:gs>
            <a:gs pos="70000">
              <a:srgbClr val="FF0300"/>
            </a:gs>
            <a:gs pos="100000">
              <a:srgbClr val="4D0808"/>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274" y="204046"/>
            <a:ext cx="6662726" cy="6653954"/>
          </a:xfrm>
        </p:spPr>
        <p:txBody>
          <a:bodyPr>
            <a:normAutofit fontScale="90000"/>
          </a:bodyPr>
          <a:lstStyle/>
          <a:p>
            <a:pPr algn="ctr"/>
            <a:r>
              <a:rPr lang="ru-RU" sz="2000" dirty="0" smtClean="0">
                <a:latin typeface="Times New Roman" pitchFamily="18" charset="0"/>
                <a:cs typeface="Times New Roman" pitchFamily="18" charset="0"/>
              </a:rPr>
              <a:t> </a:t>
            </a:r>
            <a:br>
              <a:rPr lang="ru-RU" sz="2000" dirty="0" smtClean="0">
                <a:latin typeface="Times New Roman" pitchFamily="18" charset="0"/>
                <a:cs typeface="Times New Roman" pitchFamily="18" charset="0"/>
              </a:rPr>
            </a:br>
            <a:r>
              <a:rPr lang="ru-RU" sz="2200" dirty="0" smtClean="0">
                <a:solidFill>
                  <a:schemeClr val="tx1">
                    <a:lumMod val="95000"/>
                    <a:lumOff val="5000"/>
                  </a:schemeClr>
                </a:solidFill>
                <a:latin typeface="Times New Roman" pitchFamily="18" charset="0"/>
                <a:cs typeface="Times New Roman" pitchFamily="18" charset="0"/>
              </a:rPr>
              <a:t>В Германии на всех домостроительных комбинатах действует система обеспечения качества </a:t>
            </a:r>
            <a:r>
              <a:rPr lang="ru-RU" sz="2200" dirty="0" err="1" smtClean="0">
                <a:solidFill>
                  <a:schemeClr val="tx1">
                    <a:lumMod val="95000"/>
                    <a:lumOff val="5000"/>
                  </a:schemeClr>
                </a:solidFill>
                <a:latin typeface="Times New Roman" pitchFamily="18" charset="0"/>
                <a:cs typeface="Times New Roman" pitchFamily="18" charset="0"/>
              </a:rPr>
              <a:t>Qualitatssicherungs</a:t>
            </a:r>
            <a:r>
              <a:rPr lang="ru-RU" sz="2200" dirty="0" smtClean="0">
                <a:solidFill>
                  <a:schemeClr val="tx1">
                    <a:lumMod val="95000"/>
                    <a:lumOff val="5000"/>
                  </a:schemeClr>
                </a:solidFill>
                <a:latin typeface="Times New Roman" pitchFamily="18" charset="0"/>
                <a:cs typeface="Times New Roman" pitchFamily="18" charset="0"/>
              </a:rPr>
              <a:t> </a:t>
            </a:r>
            <a:r>
              <a:rPr lang="ru-RU" sz="2200" dirty="0" err="1" smtClean="0">
                <a:solidFill>
                  <a:schemeClr val="tx1">
                    <a:lumMod val="95000"/>
                    <a:lumOff val="5000"/>
                  </a:schemeClr>
                </a:solidFill>
                <a:latin typeface="Times New Roman" pitchFamily="18" charset="0"/>
                <a:cs typeface="Times New Roman" pitchFamily="18" charset="0"/>
              </a:rPr>
              <a:t>system</a:t>
            </a:r>
            <a:r>
              <a:rPr lang="ru-RU" sz="2200" dirty="0" smtClean="0">
                <a:solidFill>
                  <a:schemeClr val="tx1">
                    <a:lumMod val="95000"/>
                    <a:lumOff val="5000"/>
                  </a:schemeClr>
                </a:solidFill>
                <a:latin typeface="Times New Roman" pitchFamily="18" charset="0"/>
                <a:cs typeface="Times New Roman" pitchFamily="18" charset="0"/>
              </a:rPr>
              <a:t> (QSS). Основной принцип системы — производить качество, а не контролировать его, когда работа уже выполнена. В результате конструктивного сотрудничества отдела качества комбината с органами </a:t>
            </a:r>
            <a:r>
              <a:rPr lang="ru-RU" sz="2200" dirty="0" err="1" smtClean="0">
                <a:solidFill>
                  <a:schemeClr val="tx1">
                    <a:lumMod val="95000"/>
                    <a:lumOff val="5000"/>
                  </a:schemeClr>
                </a:solidFill>
                <a:latin typeface="Times New Roman" pitchFamily="18" charset="0"/>
                <a:cs typeface="Times New Roman" pitchFamily="18" charset="0"/>
              </a:rPr>
              <a:t>стройнадзора</a:t>
            </a:r>
            <a:r>
              <a:rPr lang="ru-RU" sz="2200" dirty="0" smtClean="0">
                <a:solidFill>
                  <a:schemeClr val="tx1">
                    <a:lumMod val="95000"/>
                    <a:lumOff val="5000"/>
                  </a:schemeClr>
                </a:solidFill>
                <a:latin typeface="Times New Roman" pitchFamily="18" charset="0"/>
                <a:cs typeface="Times New Roman" pitchFamily="18" charset="0"/>
              </a:rPr>
              <a:t> и тесного взаимодействия с производственными коллективами на местах создана прочная основа для устранения причин возникновения брака. Нормативной базой системы обеспечения качества является комплект стандартов ISO серии 9000, а основным рабочим документом — план мероприятий по обеспечению качества, который составляется на весь период строительства. На производственных участках ежемесячно производится анализ состояния дел по качеству строительства с упором на вскрытие причин возникновения брака и переделок.  Широкое распространение в стране получила сертификация продукции и систем качества. Сертификация — это свидетельство о функционирующей в фирме системе качества, подтвержденное независимой стороной. В настоящее время в ФРГ более 3000 компаний имеют сертификаты на системы качества.</a:t>
            </a:r>
            <a:endParaRPr lang="ru-RU" sz="2200" dirty="0">
              <a:solidFill>
                <a:schemeClr val="tx1">
                  <a:lumMod val="95000"/>
                  <a:lumOff val="5000"/>
                </a:schemeClr>
              </a:solidFill>
              <a:latin typeface="Times New Roman" pitchFamily="18" charset="0"/>
              <a:cs typeface="Times New Roman" pitchFamily="18" charset="0"/>
            </a:endParaRPr>
          </a:p>
        </p:txBody>
      </p:sp>
      <p:sp>
        <p:nvSpPr>
          <p:cNvPr id="3" name="Прямоугольник 2"/>
          <p:cNvSpPr/>
          <p:nvPr/>
        </p:nvSpPr>
        <p:spPr>
          <a:xfrm>
            <a:off x="428596" y="0"/>
            <a:ext cx="941283" cy="523220"/>
          </a:xfrm>
          <a:prstGeom prst="rect">
            <a:avLst/>
          </a:prstGeom>
        </p:spPr>
        <p:txBody>
          <a:bodyPr wrap="none">
            <a:spAutoFit/>
          </a:bodyPr>
          <a:lstStyle/>
          <a:p>
            <a:r>
              <a:rPr lang="ru-RU" sz="2800" b="1" dirty="0" smtClean="0">
                <a:latin typeface="Times New Roman" pitchFamily="18" charset="0"/>
                <a:cs typeface="Times New Roman" pitchFamily="18" charset="0"/>
              </a:rPr>
              <a:t>ФРГ</a:t>
            </a:r>
            <a:endParaRPr lang="ru-RU" sz="2800" dirty="0"/>
          </a:p>
        </p:txBody>
      </p:sp>
      <p:pic>
        <p:nvPicPr>
          <p:cNvPr id="5122" name="Picture 2" descr="C:\Users\User\Desktop\15423-frg.jpg"/>
          <p:cNvPicPr>
            <a:picLocks noChangeAspect="1" noChangeArrowheads="1"/>
          </p:cNvPicPr>
          <p:nvPr/>
        </p:nvPicPr>
        <p:blipFill>
          <a:blip r:embed="rId2"/>
          <a:srcRect/>
          <a:stretch>
            <a:fillRect/>
          </a:stretch>
        </p:blipFill>
        <p:spPr bwMode="auto">
          <a:xfrm>
            <a:off x="0" y="571480"/>
            <a:ext cx="2520959" cy="2928958"/>
          </a:xfrm>
          <a:prstGeom prst="rect">
            <a:avLst/>
          </a:prstGeom>
          <a:ln>
            <a:noFill/>
          </a:ln>
          <a:effectLst>
            <a:softEdge rad="112500"/>
          </a:effectLst>
        </p:spPr>
      </p:pic>
      <p:pic>
        <p:nvPicPr>
          <p:cNvPr id="5125" name="Picture 5" descr="C:\Users\User\Desktop\скачанные файлы.jpg"/>
          <p:cNvPicPr>
            <a:picLocks noChangeAspect="1" noChangeArrowheads="1"/>
          </p:cNvPicPr>
          <p:nvPr/>
        </p:nvPicPr>
        <p:blipFill>
          <a:blip r:embed="rId3"/>
          <a:srcRect/>
          <a:stretch>
            <a:fillRect/>
          </a:stretch>
        </p:blipFill>
        <p:spPr bwMode="auto">
          <a:xfrm>
            <a:off x="0" y="3404462"/>
            <a:ext cx="2571736" cy="345353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27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43306" y="0"/>
            <a:ext cx="5500694" cy="6858000"/>
          </a:xfrm>
        </p:spPr>
        <p:txBody>
          <a:bodyPr>
            <a:noAutofit/>
          </a:bodyPr>
          <a:lstStyle/>
          <a:p>
            <a:pPr algn="ctr"/>
            <a:r>
              <a:rPr lang="ru-RU" sz="2200" dirty="0" smtClean="0"/>
              <a:t/>
            </a:r>
            <a:br>
              <a:rPr lang="ru-RU" sz="2200" dirty="0" smtClean="0"/>
            </a:br>
            <a:r>
              <a:rPr lang="ru-RU" sz="2200" dirty="0" smtClean="0"/>
              <a:t>	</a:t>
            </a:r>
            <a:r>
              <a:rPr lang="ru-RU" sz="2200" dirty="0" smtClean="0">
                <a:solidFill>
                  <a:schemeClr val="tx1">
                    <a:lumMod val="95000"/>
                    <a:lumOff val="5000"/>
                  </a:schemeClr>
                </a:solidFill>
                <a:latin typeface="Times New Roman" pitchFamily="18" charset="0"/>
                <a:cs typeface="Times New Roman" pitchFamily="18" charset="0"/>
              </a:rPr>
              <a:t>В настоящее время в Швеции, Дании, Норвегии и Финляндии система управления качеством стала рассматриваться не как автономная, а как составная часть интегрированной системы управления в целом. Благодаря обеспечению качества, а также лучшей организации управления и труда строительные компании этих стран выдерживают конкуренцию с другими фирмами. Особенности организации систем управления качеством в этих странах состоят в следующем. В Швеции в контрактной документации находят отражение все требования к обеспечению качества. В отдельных фирмах функционируют кружки качества. Швеция является одной из немногих стран мира, кто имеет специальный комитет, разрабатывающий методы использования международных стандартов ISO серии 9000 в строительстве. </a:t>
            </a:r>
            <a:endParaRPr lang="ru-RU" sz="2200" dirty="0">
              <a:solidFill>
                <a:schemeClr val="tx1">
                  <a:lumMod val="95000"/>
                  <a:lumOff val="5000"/>
                </a:schemeClr>
              </a:solidFill>
              <a:latin typeface="Times New Roman" pitchFamily="18" charset="0"/>
              <a:cs typeface="Times New Roman" pitchFamily="18" charset="0"/>
            </a:endParaRPr>
          </a:p>
        </p:txBody>
      </p:sp>
      <p:sp>
        <p:nvSpPr>
          <p:cNvPr id="3" name="Прямоугольник 2"/>
          <p:cNvSpPr/>
          <p:nvPr/>
        </p:nvSpPr>
        <p:spPr>
          <a:xfrm>
            <a:off x="285720" y="214290"/>
            <a:ext cx="3583032" cy="954107"/>
          </a:xfrm>
          <a:prstGeom prst="rect">
            <a:avLst/>
          </a:prstGeom>
        </p:spPr>
        <p:txBody>
          <a:bodyPr wrap="none">
            <a:spAutoFit/>
          </a:bodyPr>
          <a:lstStyle/>
          <a:p>
            <a:pPr algn="ctr"/>
            <a:r>
              <a:rPr lang="ru-RU" sz="2800" b="1" dirty="0" smtClean="0">
                <a:latin typeface="Times New Roman" pitchFamily="18" charset="0"/>
                <a:cs typeface="Times New Roman" pitchFamily="18" charset="0"/>
              </a:rPr>
              <a:t>СКАНДИНАВСКИЕ</a:t>
            </a:r>
          </a:p>
          <a:p>
            <a:pPr algn="ctr"/>
            <a:r>
              <a:rPr lang="ru-RU" sz="2800" b="1" dirty="0" smtClean="0">
                <a:latin typeface="Times New Roman" pitchFamily="18" charset="0"/>
                <a:cs typeface="Times New Roman" pitchFamily="18" charset="0"/>
              </a:rPr>
              <a:t> СТРАНЫ</a:t>
            </a:r>
            <a:endParaRPr lang="ru-RU" sz="2800" dirty="0">
              <a:latin typeface="Times New Roman" pitchFamily="18" charset="0"/>
              <a:cs typeface="Times New Roman" pitchFamily="18" charset="0"/>
            </a:endParaRPr>
          </a:p>
        </p:txBody>
      </p:sp>
      <p:pic>
        <p:nvPicPr>
          <p:cNvPr id="6146" name="Picture 2" descr="C:\Users\User\Desktop\images (6).jpg"/>
          <p:cNvPicPr>
            <a:picLocks noChangeAspect="1" noChangeArrowheads="1"/>
          </p:cNvPicPr>
          <p:nvPr/>
        </p:nvPicPr>
        <p:blipFill>
          <a:blip r:embed="rId2"/>
          <a:srcRect/>
          <a:stretch>
            <a:fillRect/>
          </a:stretch>
        </p:blipFill>
        <p:spPr bwMode="auto">
          <a:xfrm>
            <a:off x="-1" y="1214422"/>
            <a:ext cx="3757981" cy="2500330"/>
          </a:xfrm>
          <a:prstGeom prst="rect">
            <a:avLst/>
          </a:prstGeom>
          <a:ln>
            <a:noFill/>
          </a:ln>
          <a:effectLst>
            <a:softEdge rad="112500"/>
          </a:effectLst>
        </p:spPr>
      </p:pic>
      <p:pic>
        <p:nvPicPr>
          <p:cNvPr id="6147" name="Picture 3" descr="C:\Users\User\Desktop\images (7).jpg"/>
          <p:cNvPicPr>
            <a:picLocks noChangeAspect="1" noChangeArrowheads="1"/>
          </p:cNvPicPr>
          <p:nvPr/>
        </p:nvPicPr>
        <p:blipFill>
          <a:blip r:embed="rId3"/>
          <a:srcRect/>
          <a:stretch>
            <a:fillRect/>
          </a:stretch>
        </p:blipFill>
        <p:spPr bwMode="auto">
          <a:xfrm>
            <a:off x="0" y="3857628"/>
            <a:ext cx="3643306" cy="27146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929190" cy="6858000"/>
          </a:xfrm>
        </p:spPr>
        <p:txBody>
          <a:bodyPr>
            <a:noAutofit/>
          </a:bodyPr>
          <a:lstStyle/>
          <a:p>
            <a:pPr algn="ctr"/>
            <a:r>
              <a:rPr lang="ru-RU" sz="2100" dirty="0" smtClean="0"/>
              <a:t> </a:t>
            </a:r>
            <a:br>
              <a:rPr lang="ru-RU" sz="2100" dirty="0" smtClean="0"/>
            </a:br>
            <a:r>
              <a:rPr lang="ru-RU" sz="2100" dirty="0" smtClean="0"/>
              <a:t/>
            </a:r>
            <a:br>
              <a:rPr lang="ru-RU" sz="2100" dirty="0" smtClean="0"/>
            </a:br>
            <a:r>
              <a:rPr lang="ru-RU" sz="2100" dirty="0" smtClean="0"/>
              <a:t/>
            </a:r>
            <a:br>
              <a:rPr lang="ru-RU" sz="2100" dirty="0" smtClean="0"/>
            </a:br>
            <a:r>
              <a:rPr lang="ru-RU" sz="2100" dirty="0" smtClean="0">
                <a:solidFill>
                  <a:schemeClr val="tx1">
                    <a:lumMod val="95000"/>
                    <a:lumOff val="5000"/>
                  </a:schemeClr>
                </a:solidFill>
                <a:latin typeface="Times New Roman" pitchFamily="18" charset="0"/>
                <a:cs typeface="Times New Roman" pitchFamily="18" charset="0"/>
              </a:rPr>
              <a:t/>
            </a:r>
            <a:br>
              <a:rPr lang="ru-RU" sz="2100" dirty="0" smtClean="0">
                <a:solidFill>
                  <a:schemeClr val="tx1">
                    <a:lumMod val="95000"/>
                    <a:lumOff val="5000"/>
                  </a:schemeClr>
                </a:solidFill>
                <a:latin typeface="Times New Roman" pitchFamily="18" charset="0"/>
                <a:cs typeface="Times New Roman" pitchFamily="18" charset="0"/>
              </a:rPr>
            </a:br>
            <a:r>
              <a:rPr lang="ru-RU" sz="2100" dirty="0" smtClean="0">
                <a:solidFill>
                  <a:schemeClr val="tx1">
                    <a:lumMod val="95000"/>
                    <a:lumOff val="5000"/>
                  </a:schemeClr>
                </a:solidFill>
                <a:latin typeface="Times New Roman" pitchFamily="18" charset="0"/>
                <a:cs typeface="Times New Roman" pitchFamily="18" charset="0"/>
              </a:rPr>
              <a:t>В Норвегии еще в 1985 г. проводились исследования по разработке руководства системами управления качеством на строительных предприятиях. В результате разработаны три руководства объемом 400 машинописных страниц каждое, основная идея которых заключается в создании своеобразного банка данных о всевозможных процедурах, приемах и правилах управления качеством, к помощи которых может прибегнуть любая строительная фирма. Важным выводом, сформулированным разработчиками, является вывод о необходимости организации внутри каждой строительной фирмы собственного процесса саморазвития системы управления качеством. Для этого предлагается 5 стадий контроля. </a:t>
            </a:r>
            <a:r>
              <a:rPr lang="ru-RU" sz="2100" dirty="0" smtClean="0"/>
              <a:t/>
            </a:r>
            <a:br>
              <a:rPr lang="ru-RU" sz="2100" dirty="0" smtClean="0"/>
            </a:br>
            <a:endParaRPr lang="ru-RU" sz="2100" dirty="0"/>
          </a:p>
        </p:txBody>
      </p:sp>
      <p:sp>
        <p:nvSpPr>
          <p:cNvPr id="3" name="Прямоугольник 2"/>
          <p:cNvSpPr/>
          <p:nvPr/>
        </p:nvSpPr>
        <p:spPr>
          <a:xfrm>
            <a:off x="4857752" y="3995678"/>
            <a:ext cx="4572000" cy="2862322"/>
          </a:xfrm>
          <a:prstGeom prst="rect">
            <a:avLst/>
          </a:prstGeom>
        </p:spPr>
        <p:txBody>
          <a:bodyPr>
            <a:spAutoFit/>
          </a:bodyPr>
          <a:lstStyle/>
          <a:p>
            <a:r>
              <a:rPr lang="ru-RU" dirty="0" smtClean="0">
                <a:latin typeface="Times New Roman" pitchFamily="18" charset="0"/>
                <a:cs typeface="Times New Roman" pitchFamily="18" charset="0"/>
              </a:rPr>
              <a:t>1 СТАДИЯ. Ведется разработка программы качества, планирование и регулирование;</a:t>
            </a:r>
          </a:p>
          <a:p>
            <a:r>
              <a:rPr lang="ru-RU" dirty="0" smtClean="0">
                <a:latin typeface="Times New Roman" pitchFamily="18" charset="0"/>
                <a:cs typeface="Times New Roman" pitchFamily="18" charset="0"/>
              </a:rPr>
              <a:t>2 СТАДИЯ. Осуществляется работа по начальному улучшению системы в каждом структурном подразделении;</a:t>
            </a:r>
          </a:p>
          <a:p>
            <a:r>
              <a:rPr lang="ru-RU" dirty="0" smtClean="0">
                <a:latin typeface="Times New Roman" pitchFamily="18" charset="0"/>
                <a:cs typeface="Times New Roman" pitchFamily="18" charset="0"/>
              </a:rPr>
              <a:t>3 СТАДИЯ. Регулируются существующие процедуры и выполняется их анализ;</a:t>
            </a:r>
          </a:p>
          <a:p>
            <a:r>
              <a:rPr lang="ru-RU" dirty="0" smtClean="0">
                <a:latin typeface="Times New Roman" pitchFamily="18" charset="0"/>
                <a:cs typeface="Times New Roman" pitchFamily="18" charset="0"/>
              </a:rPr>
              <a:t>4 СТАДИЯ. Выполняются работы по совершенствованию документации;</a:t>
            </a:r>
          </a:p>
          <a:p>
            <a:r>
              <a:rPr lang="ru-RU" dirty="0" smtClean="0">
                <a:latin typeface="Times New Roman" pitchFamily="18" charset="0"/>
                <a:cs typeface="Times New Roman" pitchFamily="18" charset="0"/>
              </a:rPr>
              <a:t>5 СТАДИЯ. Ведутся работы по обучению. </a:t>
            </a:r>
            <a:endParaRPr lang="ru-RU" dirty="0">
              <a:latin typeface="Times New Roman" pitchFamily="18" charset="0"/>
              <a:cs typeface="Times New Roman" pitchFamily="18" charset="0"/>
            </a:endParaRPr>
          </a:p>
        </p:txBody>
      </p:sp>
      <p:pic>
        <p:nvPicPr>
          <p:cNvPr id="7170" name="Picture 2" descr="C:\Users\User\Desktop\images (8).jpg"/>
          <p:cNvPicPr>
            <a:picLocks noChangeAspect="1" noChangeArrowheads="1"/>
          </p:cNvPicPr>
          <p:nvPr/>
        </p:nvPicPr>
        <p:blipFill>
          <a:blip r:embed="rId2"/>
          <a:srcRect l="8163" t="14262" r="16326" b="3729"/>
          <a:stretch>
            <a:fillRect/>
          </a:stretch>
        </p:blipFill>
        <p:spPr bwMode="auto">
          <a:xfrm>
            <a:off x="5000628" y="376494"/>
            <a:ext cx="3143272" cy="1909498"/>
          </a:xfrm>
          <a:prstGeom prst="rect">
            <a:avLst/>
          </a:prstGeom>
          <a:ln>
            <a:noFill/>
          </a:ln>
          <a:effectLst>
            <a:softEdge rad="112500"/>
          </a:effectLst>
        </p:spPr>
      </p:pic>
      <p:pic>
        <p:nvPicPr>
          <p:cNvPr id="7171" name="Picture 3" descr="C:\Users\User\Desktop\images (9).jpg"/>
          <p:cNvPicPr>
            <a:picLocks noChangeAspect="1" noChangeArrowheads="1"/>
          </p:cNvPicPr>
          <p:nvPr/>
        </p:nvPicPr>
        <p:blipFill>
          <a:blip r:embed="rId3"/>
          <a:srcRect/>
          <a:stretch>
            <a:fillRect/>
          </a:stretch>
        </p:blipFill>
        <p:spPr bwMode="auto">
          <a:xfrm>
            <a:off x="6000728" y="2143116"/>
            <a:ext cx="3143272" cy="1957389"/>
          </a:xfrm>
          <a:prstGeom prst="rect">
            <a:avLst/>
          </a:prstGeom>
          <a:ln>
            <a:noFill/>
          </a:ln>
          <a:effectLst>
            <a:softEdge rad="112500"/>
          </a:effectLst>
        </p:spPr>
      </p:pic>
      <p:sp>
        <p:nvSpPr>
          <p:cNvPr id="7" name="Прямоугольник 6"/>
          <p:cNvSpPr/>
          <p:nvPr/>
        </p:nvSpPr>
        <p:spPr>
          <a:xfrm>
            <a:off x="6072198" y="0"/>
            <a:ext cx="2207656" cy="523220"/>
          </a:xfrm>
          <a:prstGeom prst="rect">
            <a:avLst/>
          </a:prstGeom>
        </p:spPr>
        <p:txBody>
          <a:bodyPr wrap="none">
            <a:spAutoFit/>
          </a:bodyPr>
          <a:lstStyle/>
          <a:p>
            <a:r>
              <a:rPr lang="ru-RU" sz="2800" b="1" dirty="0" smtClean="0">
                <a:latin typeface="Times New Roman" pitchFamily="18" charset="0"/>
                <a:cs typeface="Times New Roman" pitchFamily="18" charset="0"/>
              </a:rPr>
              <a:t>НОРВЕГИЯ</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000504"/>
            <a:ext cx="8305800" cy="2510598"/>
          </a:xfrm>
        </p:spPr>
        <p:txBody>
          <a:bodyPr>
            <a:noAutofit/>
          </a:bodyPr>
          <a:lstStyle/>
          <a:p>
            <a:pPr algn="ctr"/>
            <a:r>
              <a:rPr lang="ru-RU" sz="2800" b="1" dirty="0" smtClean="0">
                <a:solidFill>
                  <a:schemeClr val="tx1">
                    <a:lumMod val="95000"/>
                    <a:lumOff val="5000"/>
                  </a:schemeClr>
                </a:solidFill>
              </a:rPr>
              <a:t>В Дании основным законом, регулирующим вопросы качества в строительстве, является закон о строительных дефектах, являющийся правовой основой защиты заказчика от возможных строительных дефектов во всех субсидируемых правительством проектах.</a:t>
            </a:r>
            <a:endParaRPr lang="ru-RU" sz="2800" b="1" dirty="0">
              <a:solidFill>
                <a:schemeClr val="tx1">
                  <a:lumMod val="95000"/>
                  <a:lumOff val="5000"/>
                </a:schemeClr>
              </a:solidFill>
            </a:endParaRPr>
          </a:p>
        </p:txBody>
      </p:sp>
      <p:sp>
        <p:nvSpPr>
          <p:cNvPr id="3" name="Прямоугольник 2"/>
          <p:cNvSpPr/>
          <p:nvPr/>
        </p:nvSpPr>
        <p:spPr>
          <a:xfrm>
            <a:off x="3143240" y="0"/>
            <a:ext cx="2928958" cy="523220"/>
          </a:xfrm>
          <a:prstGeom prst="rect">
            <a:avLst/>
          </a:prstGeom>
        </p:spPr>
        <p:txBody>
          <a:bodyPr wrap="square">
            <a:spAutoFit/>
          </a:bodyPr>
          <a:lstStyle/>
          <a:p>
            <a:pPr algn="ctr"/>
            <a:r>
              <a:rPr lang="ru-RU" sz="2800" b="1" dirty="0" smtClean="0">
                <a:latin typeface="Times New Roman" pitchFamily="18" charset="0"/>
                <a:cs typeface="Times New Roman" pitchFamily="18" charset="0"/>
              </a:rPr>
              <a:t>ДАНИЯ</a:t>
            </a:r>
            <a:endParaRPr lang="ru-RU" sz="2800" dirty="0">
              <a:latin typeface="Times New Roman" pitchFamily="18" charset="0"/>
              <a:cs typeface="Times New Roman" pitchFamily="18" charset="0"/>
            </a:endParaRPr>
          </a:p>
        </p:txBody>
      </p:sp>
      <p:pic>
        <p:nvPicPr>
          <p:cNvPr id="8194" name="Picture 2" descr="C:\Users\User\Desktop\images (13).jpg"/>
          <p:cNvPicPr>
            <a:picLocks noChangeAspect="1" noChangeArrowheads="1"/>
          </p:cNvPicPr>
          <p:nvPr/>
        </p:nvPicPr>
        <p:blipFill>
          <a:blip r:embed="rId2"/>
          <a:srcRect/>
          <a:stretch>
            <a:fillRect/>
          </a:stretch>
        </p:blipFill>
        <p:spPr bwMode="auto">
          <a:xfrm>
            <a:off x="342275" y="428604"/>
            <a:ext cx="4229725" cy="3500462"/>
          </a:xfrm>
          <a:prstGeom prst="rect">
            <a:avLst/>
          </a:prstGeom>
          <a:ln>
            <a:noFill/>
          </a:ln>
          <a:effectLst>
            <a:softEdge rad="112500"/>
          </a:effectLst>
        </p:spPr>
      </p:pic>
      <p:pic>
        <p:nvPicPr>
          <p:cNvPr id="8195" name="Picture 3" descr="C:\Users\User\Desktop\images (12).jpg"/>
          <p:cNvPicPr>
            <a:picLocks noChangeAspect="1" noChangeArrowheads="1"/>
          </p:cNvPicPr>
          <p:nvPr/>
        </p:nvPicPr>
        <p:blipFill>
          <a:blip r:embed="rId3"/>
          <a:srcRect/>
          <a:stretch>
            <a:fillRect/>
          </a:stretch>
        </p:blipFill>
        <p:spPr bwMode="auto">
          <a:xfrm>
            <a:off x="4572000" y="428604"/>
            <a:ext cx="4375578" cy="350046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00504"/>
            <a:ext cx="8305800" cy="2286016"/>
          </a:xfrm>
        </p:spPr>
        <p:txBody>
          <a:bodyPr>
            <a:noAutofit/>
          </a:bodyPr>
          <a:lstStyle/>
          <a:p>
            <a:pPr algn="ctr"/>
            <a:r>
              <a:rPr lang="ru-RU" sz="2800" b="1" dirty="0" smtClean="0">
                <a:solidFill>
                  <a:schemeClr val="tx1">
                    <a:lumMod val="95000"/>
                    <a:lumOff val="5000"/>
                  </a:schemeClr>
                </a:solidFill>
                <a:latin typeface="Times New Roman" pitchFamily="18" charset="0"/>
                <a:cs typeface="Times New Roman" pitchFamily="18" charset="0"/>
              </a:rPr>
              <a:t>В Финляндии исторически не было большого интереса к системам управления качеством как самостоятельной сфере управления. Тем не менее на ряде строительных предприятий и в компаниях такие системы внедрены.</a:t>
            </a:r>
            <a:endParaRPr lang="ru-RU" sz="2800" b="1" dirty="0">
              <a:solidFill>
                <a:schemeClr val="tx1">
                  <a:lumMod val="95000"/>
                  <a:lumOff val="5000"/>
                </a:schemeClr>
              </a:solidFill>
              <a:latin typeface="Times New Roman" pitchFamily="18" charset="0"/>
              <a:cs typeface="Times New Roman" pitchFamily="18" charset="0"/>
            </a:endParaRPr>
          </a:p>
        </p:txBody>
      </p:sp>
      <p:sp>
        <p:nvSpPr>
          <p:cNvPr id="3" name="Прямоугольник 2"/>
          <p:cNvSpPr/>
          <p:nvPr/>
        </p:nvSpPr>
        <p:spPr>
          <a:xfrm>
            <a:off x="2928926" y="0"/>
            <a:ext cx="2928958" cy="523220"/>
          </a:xfrm>
          <a:prstGeom prst="rect">
            <a:avLst/>
          </a:prstGeom>
        </p:spPr>
        <p:txBody>
          <a:bodyPr wrap="square">
            <a:spAutoFit/>
          </a:bodyPr>
          <a:lstStyle/>
          <a:p>
            <a:pPr algn="ctr"/>
            <a:r>
              <a:rPr lang="ru-RU" sz="2800" b="1" dirty="0" smtClean="0">
                <a:latin typeface="Times New Roman" pitchFamily="18" charset="0"/>
                <a:cs typeface="Times New Roman" pitchFamily="18" charset="0"/>
              </a:rPr>
              <a:t>ФИНЛЯНДИЯ</a:t>
            </a: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pic>
        <p:nvPicPr>
          <p:cNvPr id="9218" name="Picture 2" descr="C:\Users\User\Desktop\images (15).jpg"/>
          <p:cNvPicPr>
            <a:picLocks noChangeAspect="1" noChangeArrowheads="1"/>
          </p:cNvPicPr>
          <p:nvPr/>
        </p:nvPicPr>
        <p:blipFill>
          <a:blip r:embed="rId2"/>
          <a:srcRect/>
          <a:stretch>
            <a:fillRect/>
          </a:stretch>
        </p:blipFill>
        <p:spPr bwMode="auto">
          <a:xfrm>
            <a:off x="183901" y="642918"/>
            <a:ext cx="4244797" cy="3500462"/>
          </a:xfrm>
          <a:prstGeom prst="rect">
            <a:avLst/>
          </a:prstGeom>
          <a:ln>
            <a:noFill/>
          </a:ln>
          <a:effectLst>
            <a:softEdge rad="112500"/>
          </a:effectLst>
        </p:spPr>
      </p:pic>
      <p:pic>
        <p:nvPicPr>
          <p:cNvPr id="9219" name="Picture 3" descr="C:\Users\User\Desktop\скачанные файлы (1).jpg"/>
          <p:cNvPicPr>
            <a:picLocks noChangeAspect="1" noChangeArrowheads="1"/>
          </p:cNvPicPr>
          <p:nvPr/>
        </p:nvPicPr>
        <p:blipFill>
          <a:blip r:embed="rId3"/>
          <a:srcRect/>
          <a:stretch>
            <a:fillRect/>
          </a:stretch>
        </p:blipFill>
        <p:spPr bwMode="auto">
          <a:xfrm>
            <a:off x="4429124" y="714356"/>
            <a:ext cx="4507763" cy="342902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200"/>
            </a:gs>
            <a:gs pos="45000">
              <a:srgbClr val="FF7A00"/>
            </a:gs>
            <a:gs pos="70000">
              <a:srgbClr val="FF0300"/>
            </a:gs>
            <a:gs pos="100000">
              <a:srgbClr val="4D0808"/>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876"/>
            <a:ext cx="9144000" cy="3143248"/>
          </a:xfrm>
        </p:spPr>
        <p:txBody>
          <a:bodyPr>
            <a:normAutofit fontScale="90000"/>
          </a:bodyPr>
          <a:lstStyle/>
          <a:p>
            <a:pPr algn="ctr" hangingPunct="0"/>
            <a:r>
              <a:rPr lang="ru-RU" sz="2400" b="1" dirty="0" smtClean="0">
                <a:solidFill>
                  <a:schemeClr val="tx1">
                    <a:lumMod val="95000"/>
                    <a:lumOff val="5000"/>
                  </a:schemeClr>
                </a:solidFill>
                <a:latin typeface="Times New Roman" pitchFamily="18" charset="0"/>
                <a:cs typeface="Times New Roman" pitchFamily="18" charset="0"/>
              </a:rPr>
              <a:t>Значительную роль в решении проблемы повышения качества строительной продукции призвана сыграть Международная организация по стандартизации (ИСО), являющаяся всемирной федерацией национальных организаций по стандартизации (комитетов </a:t>
            </a:r>
            <a:r>
              <a:rPr lang="ru-RU" sz="2400" b="1" dirty="0" smtClean="0">
                <a:solidFill>
                  <a:schemeClr val="tx1">
                    <a:lumMod val="95000"/>
                    <a:lumOff val="5000"/>
                  </a:schemeClr>
                </a:solidFill>
                <a:latin typeface="Times New Roman" pitchFamily="18" charset="0"/>
                <a:cs typeface="Times New Roman" pitchFamily="18" charset="0"/>
                <a:sym typeface="Symbol"/>
              </a:rPr>
              <a:t></a:t>
            </a:r>
            <a:r>
              <a:rPr lang="ru-RU" sz="2400" b="1" dirty="0" smtClean="0">
                <a:solidFill>
                  <a:schemeClr val="tx1">
                    <a:lumMod val="95000"/>
                    <a:lumOff val="5000"/>
                  </a:schemeClr>
                </a:solidFill>
                <a:latin typeface="Times New Roman" pitchFamily="18" charset="0"/>
                <a:cs typeface="Times New Roman" pitchFamily="18" charset="0"/>
              </a:rPr>
              <a:t> членов ИСО). Каждый комитет </a:t>
            </a:r>
            <a:r>
              <a:rPr lang="ru-RU" sz="2400" b="1" dirty="0" smtClean="0">
                <a:solidFill>
                  <a:schemeClr val="tx1">
                    <a:lumMod val="95000"/>
                    <a:lumOff val="5000"/>
                  </a:schemeClr>
                </a:solidFill>
                <a:latin typeface="Times New Roman" pitchFamily="18" charset="0"/>
                <a:cs typeface="Times New Roman" pitchFamily="18" charset="0"/>
                <a:sym typeface="Symbol"/>
              </a:rPr>
              <a:t></a:t>
            </a:r>
            <a:r>
              <a:rPr lang="ru-RU" sz="2400" b="1" dirty="0" smtClean="0">
                <a:solidFill>
                  <a:schemeClr val="tx1">
                    <a:lumMod val="95000"/>
                    <a:lumOff val="5000"/>
                  </a:schemeClr>
                </a:solidFill>
                <a:latin typeface="Times New Roman" pitchFamily="18" charset="0"/>
                <a:cs typeface="Times New Roman" pitchFamily="18" charset="0"/>
              </a:rPr>
              <a:t> член, заинтересованный в деятельности, для которого создается технический комитет имеет право быть представленным в этом комитете. Международные представительства и неправительственные организации, имеющие связи с ИСО, также принимают участие в работах.</a:t>
            </a:r>
            <a:endParaRPr lang="ru-RU" sz="2000" dirty="0"/>
          </a:p>
        </p:txBody>
      </p:sp>
      <p:pic>
        <p:nvPicPr>
          <p:cNvPr id="11266" name="Picture 2" descr="C:\Users\User\Desktop\images (16).jpg"/>
          <p:cNvPicPr>
            <a:picLocks noChangeAspect="1" noChangeArrowheads="1"/>
          </p:cNvPicPr>
          <p:nvPr/>
        </p:nvPicPr>
        <p:blipFill>
          <a:blip r:embed="rId2"/>
          <a:srcRect/>
          <a:stretch>
            <a:fillRect/>
          </a:stretch>
        </p:blipFill>
        <p:spPr bwMode="auto">
          <a:xfrm>
            <a:off x="642910" y="0"/>
            <a:ext cx="7715304" cy="369811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57562"/>
            <a:ext cx="9144000" cy="3286140"/>
          </a:xfrm>
        </p:spPr>
        <p:txBody>
          <a:bodyPr>
            <a:noAutofit/>
          </a:bodyPr>
          <a:lstStyle/>
          <a:p>
            <a:pPr algn="ctr"/>
            <a:r>
              <a:rPr lang="ru-RU" sz="2200" b="1" dirty="0" smtClean="0">
                <a:solidFill>
                  <a:schemeClr val="tx1">
                    <a:lumMod val="95000"/>
                    <a:lumOff val="5000"/>
                  </a:schemeClr>
                </a:solidFill>
                <a:latin typeface="Times New Roman" pitchFamily="18" charset="0"/>
                <a:cs typeface="Times New Roman" pitchFamily="18" charset="0"/>
              </a:rPr>
              <a:t>Международные стандарты содержат требования к системам качества, которые можно использовать для обеспечения качества. Стандарты устанавливают требования, которые определяют, какие элементы необходимы для включение в системы качества. Эти стандарты являются общими и не зависят от какой </a:t>
            </a:r>
            <a:r>
              <a:rPr lang="ru-RU" sz="2200" b="1" dirty="0" smtClean="0">
                <a:solidFill>
                  <a:schemeClr val="tx1">
                    <a:lumMod val="95000"/>
                    <a:lumOff val="5000"/>
                  </a:schemeClr>
                </a:solidFill>
                <a:latin typeface="Times New Roman" pitchFamily="18" charset="0"/>
                <a:cs typeface="Times New Roman" pitchFamily="18" charset="0"/>
                <a:sym typeface="Symbol"/>
              </a:rPr>
              <a:t></a:t>
            </a:r>
            <a:r>
              <a:rPr lang="ru-RU" sz="2200" b="1" dirty="0" smtClean="0">
                <a:solidFill>
                  <a:schemeClr val="tx1">
                    <a:lumMod val="95000"/>
                    <a:lumOff val="5000"/>
                  </a:schemeClr>
                </a:solidFill>
                <a:latin typeface="Times New Roman" pitchFamily="18" charset="0"/>
                <a:cs typeface="Times New Roman" pitchFamily="18" charset="0"/>
              </a:rPr>
              <a:t> либо конкретной отрасли промышленности. На разработку и внедрение системы управления качеством оказывают влияние специфика потребностей организации, ее конкретные задачи, поставляемая продукция и услуги, а также применяемые процессы производства и практический опыт.</a:t>
            </a:r>
            <a:endParaRPr lang="ru-RU" sz="2200" b="1" dirty="0"/>
          </a:p>
        </p:txBody>
      </p:sp>
      <p:pic>
        <p:nvPicPr>
          <p:cNvPr id="10242" name="Picture 2" descr="C:\Users\User\Desktop\242489_stroit.jpg"/>
          <p:cNvPicPr>
            <a:picLocks noChangeAspect="1" noChangeArrowheads="1"/>
          </p:cNvPicPr>
          <p:nvPr/>
        </p:nvPicPr>
        <p:blipFill>
          <a:blip r:embed="rId2" cstate="print"/>
          <a:srcRect/>
          <a:stretch>
            <a:fillRect/>
          </a:stretch>
        </p:blipFill>
        <p:spPr bwMode="auto">
          <a:xfrm>
            <a:off x="928662" y="0"/>
            <a:ext cx="7643866" cy="3600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3643306" y="1"/>
            <a:ext cx="5500694" cy="7017306"/>
          </a:xfrm>
          <a:prstGeom prst="rect">
            <a:avLst/>
          </a:prstGeom>
          <a:noFill/>
          <a:ln w="9525">
            <a:noFill/>
            <a:miter lim="800000"/>
            <a:headEnd/>
            <a:tailEnd/>
          </a:ln>
          <a:effectLst/>
        </p:spPr>
        <p:txBody>
          <a:bodyPr wrap="square">
            <a:spAutoFit/>
          </a:bodyPr>
          <a:lstStyle/>
          <a:p>
            <a:pPr algn="ctr"/>
            <a:r>
              <a:rPr lang="ru-RU" dirty="0"/>
              <a:t>     </a:t>
            </a:r>
            <a:r>
              <a:rPr lang="ru-RU" b="1" i="1" u="sng" dirty="0"/>
              <a:t>По научным основам управление качеством</a:t>
            </a:r>
            <a:r>
              <a:rPr lang="ru-RU" dirty="0"/>
              <a:t> - это установление, обеспечение и поддержание необходимого уровня качества продукции при ее разработке, производстве и эксплуатации, осуществляемое путем систематического контроля качества и целенаправленного воздействия на условия и факторы, влияющие на качество. </a:t>
            </a:r>
          </a:p>
          <a:p>
            <a:pPr algn="ctr"/>
            <a:r>
              <a:rPr lang="ru-RU" dirty="0"/>
              <a:t>   В основу построения системы управления качеством в строительстве положены основные принципы единой системы государственного управления качеством (УК) продукции. </a:t>
            </a:r>
          </a:p>
          <a:p>
            <a:pPr algn="ctr"/>
            <a:r>
              <a:rPr lang="ru-RU" dirty="0"/>
              <a:t>   Организациями по стандартизации и сертификации систем качества в строительстве  должна проводится соответствующая работа, согласующаяся с Международной организацией по Стандартизации (ИСО). ИСО разрабатывает стандарты качества, общие для всех отраслей экономики и нуждается в адаптации применительно к конкретной стране, отрасли, организации и др. специфическим условиям. Соответственно стоит задача гармонизации Казахстанских норм с международными стандартами и нормами развитых зарубежных стран. </a:t>
            </a:r>
          </a:p>
        </p:txBody>
      </p:sp>
      <p:pic>
        <p:nvPicPr>
          <p:cNvPr id="17410" name="Picture 2" descr="C:\Users\User\Desktop\images (23).jpg"/>
          <p:cNvPicPr>
            <a:picLocks noChangeAspect="1" noChangeArrowheads="1"/>
          </p:cNvPicPr>
          <p:nvPr/>
        </p:nvPicPr>
        <p:blipFill>
          <a:blip r:embed="rId3"/>
          <a:srcRect/>
          <a:stretch>
            <a:fillRect/>
          </a:stretch>
        </p:blipFill>
        <p:spPr bwMode="auto">
          <a:xfrm>
            <a:off x="0" y="0"/>
            <a:ext cx="3714776" cy="3000372"/>
          </a:xfrm>
          <a:prstGeom prst="rect">
            <a:avLst/>
          </a:prstGeom>
          <a:ln>
            <a:noFill/>
          </a:ln>
          <a:effectLst>
            <a:softEdge rad="112500"/>
          </a:effectLst>
        </p:spPr>
      </p:pic>
      <p:pic>
        <p:nvPicPr>
          <p:cNvPr id="17411" name="Picture 3" descr="C:\Users\User\Desktop\images (24).jpg"/>
          <p:cNvPicPr>
            <a:picLocks noChangeAspect="1" noChangeArrowheads="1"/>
          </p:cNvPicPr>
          <p:nvPr/>
        </p:nvPicPr>
        <p:blipFill>
          <a:blip r:embed="rId4"/>
          <a:srcRect/>
          <a:stretch>
            <a:fillRect/>
          </a:stretch>
        </p:blipFill>
        <p:spPr bwMode="auto">
          <a:xfrm>
            <a:off x="0" y="2918295"/>
            <a:ext cx="3643306" cy="393970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500174"/>
            <a:ext cx="8305800" cy="3357586"/>
          </a:xfrm>
        </p:spPr>
        <p:txBody>
          <a:bodyPr>
            <a:noAutofit/>
          </a:bodyPr>
          <a:lstStyle/>
          <a:p>
            <a:pPr hangingPunct="0"/>
            <a:r>
              <a:rPr lang="ru-RU" sz="1600" dirty="0" smtClean="0">
                <a:solidFill>
                  <a:schemeClr val="tx1">
                    <a:lumMod val="95000"/>
                    <a:lumOff val="5000"/>
                  </a:schemeClr>
                </a:solidFill>
                <a:latin typeface="Times New Roman" pitchFamily="18" charset="0"/>
                <a:cs typeface="Times New Roman" pitchFamily="18" charset="0"/>
              </a:rPr>
              <a:t/>
            </a:r>
            <a:br>
              <a:rPr lang="ru-RU" sz="1600"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 1. ИСО 9000-1:1994 - Стандарты по управлению качеством и обеспечению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1: Руководящие указания по выбору и применению.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2. ИСО 9000-2:1993 - Стандарты по управлению качеством и обеспечению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2: Общие руководящие указания по выбору и применению стандартов ИСО 9001,ИСО 9002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3. ИСО 9000-3:1991 - Стандарты по управлению качеством и обеспечению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3: Руководящие указания по применению стандарта ИСО 9001 к разработке, по ставке и техническому обслуживанию программного обеспечения.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4.ИСО 9000-4:1993 - Стандарты по управлению качеством и обеспечению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4: Руководство по управлению программой обеспечения надежности.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5. ИСО 9001:1994 - Системы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Модель для обеспечения качества при проектировании, разработке производстве, монтаже о обслуживании. </a:t>
            </a:r>
            <a:r>
              <a:rPr lang="ru-RU" sz="1600" dirty="0" smtClean="0">
                <a:solidFill>
                  <a:schemeClr val="tx1">
                    <a:lumMod val="95000"/>
                    <a:lumOff val="5000"/>
                  </a:schemeClr>
                </a:solidFill>
                <a:latin typeface="Times New Roman" pitchFamily="18" charset="0"/>
                <a:cs typeface="Times New Roman" pitchFamily="18" charset="0"/>
              </a:rPr>
              <a:t/>
            </a:r>
            <a:br>
              <a:rPr lang="ru-RU" sz="1600" dirty="0" smtClean="0">
                <a:solidFill>
                  <a:schemeClr val="tx1">
                    <a:lumMod val="95000"/>
                    <a:lumOff val="5000"/>
                  </a:schemeClr>
                </a:solidFill>
                <a:latin typeface="Times New Roman" pitchFamily="18" charset="0"/>
                <a:cs typeface="Times New Roman" pitchFamily="18" charset="0"/>
              </a:rPr>
            </a:b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endParaRPr lang="ru-RU" sz="1200" dirty="0">
              <a:latin typeface="Times New Roman" pitchFamily="18" charset="0"/>
              <a:cs typeface="Times New Roman" pitchFamily="18" charset="0"/>
            </a:endParaRPr>
          </a:p>
        </p:txBody>
      </p:sp>
      <p:sp>
        <p:nvSpPr>
          <p:cNvPr id="43" name="Заголовок 1"/>
          <p:cNvSpPr txBox="1">
            <a:spLocks/>
          </p:cNvSpPr>
          <p:nvPr/>
        </p:nvSpPr>
        <p:spPr>
          <a:xfrm>
            <a:off x="500034" y="1357298"/>
            <a:ext cx="8305800" cy="5214974"/>
          </a:xfrm>
          <a:prstGeom prst="rect">
            <a:avLst/>
          </a:prstGeo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2000" b="0" i="0" u="none" strike="noStrike" kern="1200" cap="none" spc="0" normalizeH="0" baseline="0" noProof="0" dirty="0">
              <a:ln>
                <a:noFill/>
              </a:ln>
              <a:solidFill>
                <a:schemeClr val="tx2"/>
              </a:solidFill>
              <a:effectLst/>
              <a:uLnTx/>
              <a:uFillTx/>
              <a:latin typeface="+mj-lt"/>
              <a:ea typeface="+mj-ea"/>
              <a:cs typeface="+mj-cs"/>
            </a:endParaRPr>
          </a:p>
        </p:txBody>
      </p:sp>
      <p:sp>
        <p:nvSpPr>
          <p:cNvPr id="44" name="Прямоугольник 43"/>
          <p:cNvSpPr/>
          <p:nvPr/>
        </p:nvSpPr>
        <p:spPr>
          <a:xfrm>
            <a:off x="285720" y="285728"/>
            <a:ext cx="8286808" cy="1200329"/>
          </a:xfrm>
          <a:prstGeom prst="rect">
            <a:avLst/>
          </a:prstGeom>
        </p:spPr>
        <p:txBody>
          <a:bodyPr wrap="square">
            <a:spAutoFit/>
          </a:bodyPr>
          <a:lstStyle/>
          <a:p>
            <a:pPr algn="ctr"/>
            <a:r>
              <a:rPr lang="ru-RU" sz="2400" b="1" dirty="0" smtClean="0">
                <a:latin typeface="Times New Roman" pitchFamily="18" charset="0"/>
                <a:cs typeface="Times New Roman" pitchFamily="18" charset="0"/>
              </a:rPr>
              <a:t>В настоящее время Международной организацией по стандартизации разработано 17 международных стандартов ИСО по управлению качеством:</a:t>
            </a:r>
            <a:endParaRPr lang="ru-RU" sz="2400" b="1" dirty="0"/>
          </a:p>
        </p:txBody>
      </p:sp>
      <p:pic>
        <p:nvPicPr>
          <p:cNvPr id="12290" name="Picture 2" descr="C:\Users\User\Desktop\images (17).jpg"/>
          <p:cNvPicPr>
            <a:picLocks noChangeAspect="1" noChangeArrowheads="1"/>
          </p:cNvPicPr>
          <p:nvPr/>
        </p:nvPicPr>
        <p:blipFill>
          <a:blip r:embed="rId2"/>
          <a:srcRect/>
          <a:stretch>
            <a:fillRect/>
          </a:stretch>
        </p:blipFill>
        <p:spPr bwMode="auto">
          <a:xfrm>
            <a:off x="285720" y="4498356"/>
            <a:ext cx="8215370" cy="23596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85794"/>
            <a:ext cx="8305800" cy="5439556"/>
          </a:xfrm>
        </p:spPr>
        <p:txBody>
          <a:bodyPr>
            <a:noAutofit/>
          </a:bodyPr>
          <a:lstStyle/>
          <a:p>
            <a:r>
              <a:rPr lang="ru-RU" sz="1600" b="1" dirty="0" smtClean="0">
                <a:solidFill>
                  <a:schemeClr val="tx1">
                    <a:lumMod val="95000"/>
                    <a:lumOff val="5000"/>
                  </a:schemeClr>
                </a:solidFill>
                <a:latin typeface="Times New Roman" pitchFamily="18" charset="0"/>
                <a:cs typeface="Times New Roman" pitchFamily="18" charset="0"/>
              </a:rPr>
              <a:t>6. Системы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Модель для обеспечения качества при разработке, производстве, монтаже и обслуживании.</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7. ИСО 9003:1994 - Системы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Модель для обеспечения качества при контроле и испытаниях готовой продукции.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8. ИСО 9003:1994 - Управление качеством и элементы системы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2: Руководящие указания по услугам.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 9. ИСО 9004-3:1993 - Управление качеством и элементы системы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3: Руководящие указания по перерабатываемым материалам.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10. ИСО 9004-4:1993 - Управление качеством и элементы системы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4: Руководящие указания по улучшению качества.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11. Руководящие указания по проверке систем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1: Проверка.</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12. ИСО 10011-2:1991 - Руководящие указания по проверке систем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2: Квалификационные критерии для экспертов-аудитов по проверке систем качества.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13.ИСО 10011-3:1991 - Руководящие указания по проверке систем качества.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3: Руководство программой проверок. </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14. ИСО 10012-1:1992  - Требования характеризующие качество измерительного оборудования </a:t>
            </a:r>
            <a:r>
              <a:rPr lang="ru-RU" sz="1600" b="1" dirty="0" smtClean="0">
                <a:solidFill>
                  <a:schemeClr val="tx1">
                    <a:lumMod val="95000"/>
                    <a:lumOff val="5000"/>
                  </a:schemeClr>
                </a:solidFill>
                <a:latin typeface="Times New Roman" pitchFamily="18" charset="0"/>
                <a:cs typeface="Times New Roman" pitchFamily="18" charset="0"/>
                <a:sym typeface="Symbol"/>
              </a:rPr>
              <a:t></a:t>
            </a:r>
            <a:r>
              <a:rPr lang="ru-RU" sz="1600" b="1" dirty="0" smtClean="0">
                <a:solidFill>
                  <a:schemeClr val="tx1">
                    <a:lumMod val="95000"/>
                    <a:lumOff val="5000"/>
                  </a:schemeClr>
                </a:solidFill>
                <a:latin typeface="Times New Roman" pitchFamily="18" charset="0"/>
                <a:cs typeface="Times New Roman" pitchFamily="18" charset="0"/>
              </a:rPr>
              <a:t> Часть 1: Системы подтверждения метрологической пригодности измерительного оборудования.</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15. Руководящие указания по разработке руководств о качеству</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16. Руководящие указания по выбору статистических методов при стандартизации и разработке технических требований</a:t>
            </a:r>
            <a:br>
              <a:rPr lang="ru-RU" sz="1600" b="1" dirty="0" smtClean="0">
                <a:solidFill>
                  <a:schemeClr val="tx1">
                    <a:lumMod val="95000"/>
                    <a:lumOff val="5000"/>
                  </a:schemeClr>
                </a:solidFill>
                <a:latin typeface="Times New Roman" pitchFamily="18" charset="0"/>
                <a:cs typeface="Times New Roman" pitchFamily="18" charset="0"/>
              </a:rPr>
            </a:br>
            <a:r>
              <a:rPr lang="ru-RU" sz="1600" b="1" dirty="0" smtClean="0">
                <a:solidFill>
                  <a:schemeClr val="tx1">
                    <a:lumMod val="95000"/>
                    <a:lumOff val="5000"/>
                  </a:schemeClr>
                </a:solidFill>
                <a:latin typeface="Times New Roman" pitchFamily="18" charset="0"/>
                <a:cs typeface="Times New Roman" pitchFamily="18" charset="0"/>
              </a:rPr>
              <a:t>17. Статистические методы</a:t>
            </a:r>
            <a:endParaRPr lang="ru-RU" sz="1600" b="1"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DDEBCF"/>
            </a:gs>
            <a:gs pos="50000">
              <a:srgbClr val="9CB86E"/>
            </a:gs>
            <a:gs pos="100000">
              <a:srgbClr val="156B13"/>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429684" cy="1214422"/>
          </a:xfrm>
        </p:spPr>
        <p:txBody>
          <a:bodyPr>
            <a:normAutofit fontScale="90000"/>
          </a:bodyPr>
          <a:lstStyle/>
          <a:p>
            <a:pPr algn="ctr"/>
            <a:r>
              <a:rPr lang="ru-RU" sz="2200" b="1" dirty="0" smtClean="0">
                <a:solidFill>
                  <a:schemeClr val="tx1">
                    <a:lumMod val="95000"/>
                    <a:lumOff val="5000"/>
                  </a:schemeClr>
                </a:solidFill>
              </a:rPr>
              <a:t>Рассмотрение этапов формирования качества позволяет выделить такие понятия уровня качества конечной продукции строительства, как “нормативный”, “фактический” и “эксплуатационный” </a:t>
            </a:r>
            <a:r>
              <a:rPr lang="ru-RU" sz="2000" dirty="0" smtClean="0"/>
              <a:t/>
            </a:r>
            <a:br>
              <a:rPr lang="ru-RU" sz="2000" dirty="0" smtClean="0"/>
            </a:br>
            <a:endParaRPr lang="ru-RU" sz="2000" dirty="0"/>
          </a:p>
        </p:txBody>
      </p:sp>
      <p:sp>
        <p:nvSpPr>
          <p:cNvPr id="13313" name="Rectangle 1"/>
          <p:cNvSpPr>
            <a:spLocks noChangeArrowheads="1"/>
          </p:cNvSpPr>
          <p:nvPr/>
        </p:nvSpPr>
        <p:spPr bwMode="auto">
          <a:xfrm>
            <a:off x="714348" y="1785926"/>
            <a:ext cx="2300293" cy="1285884"/>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Установление</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уровня качества строительной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продукции</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a:t>
            </a:r>
            <a:r>
              <a:rPr kumimoji="0" lang="ru-RU" sz="1400" b="0" i="0" u="none" strike="noStrike" cap="none" normalizeH="0" baseline="0" dirty="0" err="1" smtClean="0">
                <a:ln>
                  <a:noFill/>
                </a:ln>
                <a:solidFill>
                  <a:schemeClr val="tx1"/>
                </a:solidFill>
                <a:effectLst/>
                <a:latin typeface="Times New Roman CYR"/>
                <a:ea typeface="Times New Roman" pitchFamily="18" charset="0"/>
                <a:cs typeface="Arial" pitchFamily="34" charset="0"/>
              </a:rPr>
              <a:t>предпроектная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стадия)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43" name="Rectangle 31"/>
          <p:cNvSpPr>
            <a:spLocks noChangeArrowheads="1"/>
          </p:cNvSpPr>
          <p:nvPr/>
        </p:nvSpPr>
        <p:spPr bwMode="auto">
          <a:xfrm>
            <a:off x="3214678" y="1790700"/>
            <a:ext cx="1693851" cy="1082675"/>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Проведение научно</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исследовательских</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работ</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42" name="Rectangle 30"/>
          <p:cNvSpPr>
            <a:spLocks noChangeArrowheads="1"/>
          </p:cNvSpPr>
          <p:nvPr/>
        </p:nvSpPr>
        <p:spPr bwMode="auto">
          <a:xfrm>
            <a:off x="5357791" y="1393824"/>
            <a:ext cx="1624013" cy="1106481"/>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Разработка</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нормативной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документации</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(ГОСТ, </a:t>
            </a:r>
            <a:r>
              <a:rPr kumimoji="0" lang="ru-RU" sz="1400" b="0" i="0" u="none" strike="noStrike" cap="none" normalizeH="0" baseline="0" dirty="0" err="1" smtClean="0">
                <a:ln>
                  <a:noFill/>
                </a:ln>
                <a:solidFill>
                  <a:schemeClr val="tx1"/>
                </a:solidFill>
                <a:effectLst/>
                <a:latin typeface="Times New Roman CYR"/>
                <a:ea typeface="Times New Roman" pitchFamily="18" charset="0"/>
                <a:cs typeface="Arial" pitchFamily="34" charset="0"/>
              </a:rPr>
              <a:t>СНиП</a:t>
            </a: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ТУ и т. д.)</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41" name="Rectangle 29"/>
          <p:cNvSpPr>
            <a:spLocks noChangeArrowheads="1"/>
          </p:cNvSpPr>
          <p:nvPr/>
        </p:nvSpPr>
        <p:spPr bwMode="auto">
          <a:xfrm>
            <a:off x="714348" y="3359150"/>
            <a:ext cx="2209806" cy="1284296"/>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Обеспечение</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уровня качества</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строительной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продукции</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(производственная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стадия)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40" name="Rectangle 28"/>
          <p:cNvSpPr>
            <a:spLocks noChangeArrowheads="1"/>
          </p:cNvSpPr>
          <p:nvPr/>
        </p:nvSpPr>
        <p:spPr bwMode="auto">
          <a:xfrm>
            <a:off x="3103541" y="3359150"/>
            <a:ext cx="1173163" cy="1082675"/>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Проектирование</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39" name="Rectangle 27"/>
          <p:cNvSpPr>
            <a:spLocks noChangeArrowheads="1"/>
          </p:cNvSpPr>
          <p:nvPr/>
        </p:nvSpPr>
        <p:spPr bwMode="auto">
          <a:xfrm>
            <a:off x="4429124" y="3357562"/>
            <a:ext cx="1549402" cy="1285884"/>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Изготовление</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материалов,</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деталей,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конструкций,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изделий,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оборудования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38" name="Rectangle 26"/>
          <p:cNvSpPr>
            <a:spLocks noChangeArrowheads="1"/>
          </p:cNvSpPr>
          <p:nvPr/>
        </p:nvSpPr>
        <p:spPr bwMode="auto">
          <a:xfrm>
            <a:off x="6215074" y="3429000"/>
            <a:ext cx="1285884" cy="1082675"/>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Производство</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СМР</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37" name="Rectangle 25"/>
          <p:cNvSpPr>
            <a:spLocks noChangeArrowheads="1"/>
          </p:cNvSpPr>
          <p:nvPr/>
        </p:nvSpPr>
        <p:spPr bwMode="auto">
          <a:xfrm>
            <a:off x="714348" y="4927600"/>
            <a:ext cx="2571756" cy="1216044"/>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Поддержание уровня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качества строительной продукции</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a:t>
            </a:r>
            <a:r>
              <a:rPr kumimoji="0" lang="ru-RU" sz="1400" b="0" i="0" u="none" strike="noStrike" cap="none" normalizeH="0" baseline="0" dirty="0" err="1" smtClean="0">
                <a:ln>
                  <a:noFill/>
                </a:ln>
                <a:solidFill>
                  <a:schemeClr val="tx1"/>
                </a:solidFill>
                <a:effectLst/>
                <a:latin typeface="Times New Roman CYR"/>
                <a:ea typeface="Times New Roman" pitchFamily="18" charset="0"/>
                <a:cs typeface="Arial" pitchFamily="34" charset="0"/>
              </a:rPr>
              <a:t>послепроизводственная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стадия)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36" name="Rectangle 24"/>
          <p:cNvSpPr>
            <a:spLocks noChangeArrowheads="1"/>
          </p:cNvSpPr>
          <p:nvPr/>
        </p:nvSpPr>
        <p:spPr bwMode="auto">
          <a:xfrm>
            <a:off x="3554391" y="4927600"/>
            <a:ext cx="1624013" cy="992188"/>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Законченный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строительством</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объект</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35" name="Rectangle 23"/>
          <p:cNvSpPr>
            <a:spLocks noChangeArrowheads="1"/>
          </p:cNvSpPr>
          <p:nvPr/>
        </p:nvSpPr>
        <p:spPr bwMode="auto">
          <a:xfrm>
            <a:off x="5448279" y="4927600"/>
            <a:ext cx="1263650" cy="992188"/>
          </a:xfrm>
          <a:prstGeom prst="rect">
            <a:avLst/>
          </a:prstGeom>
          <a:noFill/>
          <a:ln w="25400">
            <a:solidFill>
              <a:srgbClr val="0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Эксплуатация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CYR"/>
                <a:ea typeface="Times New Roman" pitchFamily="18" charset="0"/>
                <a:cs typeface="Arial" pitchFamily="34" charset="0"/>
              </a:rPr>
              <a:t>объекта</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44" name="Rectangle 32"/>
          <p:cNvSpPr>
            <a:spLocks noChangeArrowheads="1"/>
          </p:cNvSpPr>
          <p:nvPr/>
        </p:nvSpPr>
        <p:spPr bwMode="auto">
          <a:xfrm>
            <a:off x="714348" y="6286520"/>
            <a:ext cx="7929618" cy="361950"/>
          </a:xfrm>
          <a:prstGeom prst="rect">
            <a:avLst/>
          </a:prstGeom>
          <a:noFill/>
          <a:ln w="0">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Этапы формирования  качества строительной продукции</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34" name="Line 22"/>
          <p:cNvSpPr>
            <a:spLocks noChangeShapeType="1"/>
          </p:cNvSpPr>
          <p:nvPr/>
        </p:nvSpPr>
        <p:spPr bwMode="auto">
          <a:xfrm>
            <a:off x="3014641" y="2368550"/>
            <a:ext cx="26987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33" name="Line 21"/>
          <p:cNvSpPr>
            <a:spLocks noChangeShapeType="1"/>
          </p:cNvSpPr>
          <p:nvPr/>
        </p:nvSpPr>
        <p:spPr bwMode="auto">
          <a:xfrm>
            <a:off x="2924154" y="3937000"/>
            <a:ext cx="18097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32" name="Line 20"/>
          <p:cNvSpPr>
            <a:spLocks noChangeShapeType="1"/>
          </p:cNvSpPr>
          <p:nvPr/>
        </p:nvSpPr>
        <p:spPr bwMode="auto">
          <a:xfrm>
            <a:off x="4276704" y="3937000"/>
            <a:ext cx="18097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31" name="Line 19"/>
          <p:cNvSpPr>
            <a:spLocks noChangeShapeType="1"/>
          </p:cNvSpPr>
          <p:nvPr/>
        </p:nvSpPr>
        <p:spPr bwMode="auto">
          <a:xfrm>
            <a:off x="6000760" y="3929066"/>
            <a:ext cx="18097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30" name="Line 18"/>
          <p:cNvSpPr>
            <a:spLocks noChangeShapeType="1"/>
          </p:cNvSpPr>
          <p:nvPr/>
        </p:nvSpPr>
        <p:spPr bwMode="auto">
          <a:xfrm>
            <a:off x="5178404" y="2079625"/>
            <a:ext cx="18097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9" name="Line 17"/>
          <p:cNvSpPr>
            <a:spLocks noChangeShapeType="1"/>
          </p:cNvSpPr>
          <p:nvPr/>
        </p:nvSpPr>
        <p:spPr bwMode="auto">
          <a:xfrm>
            <a:off x="3284516" y="5413375"/>
            <a:ext cx="271463" cy="15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8" name="Line 16"/>
          <p:cNvSpPr>
            <a:spLocks noChangeShapeType="1"/>
          </p:cNvSpPr>
          <p:nvPr/>
        </p:nvSpPr>
        <p:spPr bwMode="auto">
          <a:xfrm>
            <a:off x="5178404" y="5413375"/>
            <a:ext cx="271462" cy="15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7" name="Line 15"/>
          <p:cNvSpPr>
            <a:spLocks noChangeShapeType="1"/>
          </p:cNvSpPr>
          <p:nvPr/>
        </p:nvSpPr>
        <p:spPr bwMode="auto">
          <a:xfrm>
            <a:off x="4367191" y="4729163"/>
            <a:ext cx="0" cy="18097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6" name="Line 14"/>
          <p:cNvSpPr>
            <a:spLocks noChangeShapeType="1"/>
          </p:cNvSpPr>
          <p:nvPr/>
        </p:nvSpPr>
        <p:spPr bwMode="auto">
          <a:xfrm>
            <a:off x="6349979" y="3143250"/>
            <a:ext cx="1587" cy="18097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5" name="Line 13"/>
          <p:cNvSpPr>
            <a:spLocks noChangeShapeType="1"/>
          </p:cNvSpPr>
          <p:nvPr/>
        </p:nvSpPr>
        <p:spPr bwMode="auto">
          <a:xfrm>
            <a:off x="4005241" y="1196975"/>
            <a:ext cx="1588" cy="54133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4" name="Line 12"/>
          <p:cNvSpPr>
            <a:spLocks noChangeShapeType="1"/>
          </p:cNvSpPr>
          <p:nvPr/>
        </p:nvSpPr>
        <p:spPr bwMode="auto">
          <a:xfrm>
            <a:off x="5178404" y="2079625"/>
            <a:ext cx="0" cy="180975"/>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3" name="Line 11"/>
          <p:cNvSpPr>
            <a:spLocks noChangeShapeType="1"/>
          </p:cNvSpPr>
          <p:nvPr/>
        </p:nvSpPr>
        <p:spPr bwMode="auto">
          <a:xfrm>
            <a:off x="4906941" y="2278063"/>
            <a:ext cx="271463" cy="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2" name="Line 10"/>
          <p:cNvSpPr>
            <a:spLocks noChangeShapeType="1"/>
          </p:cNvSpPr>
          <p:nvPr/>
        </p:nvSpPr>
        <p:spPr bwMode="auto">
          <a:xfrm>
            <a:off x="3644879" y="3160713"/>
            <a:ext cx="1587" cy="180975"/>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1" name="Line 9"/>
          <p:cNvSpPr>
            <a:spLocks noChangeShapeType="1"/>
          </p:cNvSpPr>
          <p:nvPr/>
        </p:nvSpPr>
        <p:spPr bwMode="auto">
          <a:xfrm>
            <a:off x="5087916" y="3160713"/>
            <a:ext cx="0" cy="180975"/>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20" name="Line 8"/>
          <p:cNvSpPr>
            <a:spLocks noChangeShapeType="1"/>
          </p:cNvSpPr>
          <p:nvPr/>
        </p:nvSpPr>
        <p:spPr bwMode="auto">
          <a:xfrm>
            <a:off x="3644879" y="3160713"/>
            <a:ext cx="2706687" cy="1587"/>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19" name="Line 7"/>
          <p:cNvSpPr>
            <a:spLocks noChangeShapeType="1"/>
          </p:cNvSpPr>
          <p:nvPr/>
        </p:nvSpPr>
        <p:spPr bwMode="auto">
          <a:xfrm>
            <a:off x="5989616" y="2476500"/>
            <a:ext cx="0" cy="631825"/>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18" name="Line 6"/>
          <p:cNvSpPr>
            <a:spLocks noChangeShapeType="1"/>
          </p:cNvSpPr>
          <p:nvPr/>
        </p:nvSpPr>
        <p:spPr bwMode="auto">
          <a:xfrm>
            <a:off x="6349979" y="4530725"/>
            <a:ext cx="1587" cy="180975"/>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17" name="Line 5"/>
          <p:cNvSpPr>
            <a:spLocks noChangeShapeType="1"/>
          </p:cNvSpPr>
          <p:nvPr/>
        </p:nvSpPr>
        <p:spPr bwMode="auto">
          <a:xfrm>
            <a:off x="4367191" y="4729163"/>
            <a:ext cx="1984375" cy="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16" name="Line 4"/>
          <p:cNvSpPr>
            <a:spLocks noChangeShapeType="1"/>
          </p:cNvSpPr>
          <p:nvPr/>
        </p:nvSpPr>
        <p:spPr bwMode="auto">
          <a:xfrm flipV="1">
            <a:off x="6710340" y="5357826"/>
            <a:ext cx="933494" cy="55549"/>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15" name="Line 3"/>
          <p:cNvSpPr>
            <a:spLocks noChangeShapeType="1"/>
          </p:cNvSpPr>
          <p:nvPr/>
        </p:nvSpPr>
        <p:spPr bwMode="auto">
          <a:xfrm flipH="1">
            <a:off x="7643833" y="1142984"/>
            <a:ext cx="45719" cy="4232289"/>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14" name="Line 2"/>
          <p:cNvSpPr>
            <a:spLocks noChangeShapeType="1"/>
          </p:cNvSpPr>
          <p:nvPr/>
        </p:nvSpPr>
        <p:spPr bwMode="auto">
          <a:xfrm flipH="1">
            <a:off x="4005240" y="1142984"/>
            <a:ext cx="3710031" cy="53991"/>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3345" name="Rectangle 3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3355" name="Rectangle 43"/>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ru-RU" sz="1800" b="0" i="0" u="none" strike="noStrike" cap="none" normalizeH="0" baseline="0" dirty="0" smtClean="0">
                <a:ln>
                  <a:noFill/>
                </a:ln>
                <a:solidFill>
                  <a:schemeClr val="tx1"/>
                </a:solidFill>
                <a:effectLst/>
                <a:latin typeface="Arial" pitchFamily="34" charset="0"/>
                <a:cs typeface="Arial" pitchFamily="34" charset="0"/>
              </a:rPr>
              <a:t/>
            </a:r>
            <a:br>
              <a:rPr kumimoji="0" lang="ru-RU" sz="1800" b="0" i="0" u="none" strike="noStrike" cap="none" normalizeH="0" baseline="0" dirty="0" smtClean="0">
                <a:ln>
                  <a:noFill/>
                </a:ln>
                <a:solidFill>
                  <a:schemeClr val="tx1"/>
                </a:solidFill>
                <a:effectLst/>
                <a:latin typeface="Arial" pitchFamily="34" charset="0"/>
                <a:cs typeface="Arial" pitchFamily="34" charset="0"/>
              </a:rPr>
            </a:b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56" name="Rectangle 44"/>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539750" y="188913"/>
            <a:ext cx="7993063" cy="3477875"/>
          </a:xfrm>
          <a:prstGeom prst="rect">
            <a:avLst/>
          </a:prstGeom>
          <a:noFill/>
          <a:ln w="9525">
            <a:noFill/>
            <a:miter lim="800000"/>
            <a:headEnd/>
            <a:tailEnd/>
          </a:ln>
          <a:effectLst/>
        </p:spPr>
        <p:txBody>
          <a:bodyPr>
            <a:spAutoFit/>
          </a:bodyPr>
          <a:lstStyle/>
          <a:p>
            <a:pPr algn="ctr"/>
            <a:r>
              <a:rPr lang="ru-RU" sz="2000" b="1" u="sng" dirty="0">
                <a:latin typeface="Times New Roman" pitchFamily="18" charset="0"/>
                <a:cs typeface="Times New Roman" pitchFamily="18" charset="0"/>
              </a:rPr>
              <a:t>Качество</a:t>
            </a:r>
            <a:r>
              <a:rPr lang="ru-RU" sz="2000" dirty="0">
                <a:latin typeface="Times New Roman" pitchFamily="18" charset="0"/>
                <a:cs typeface="Times New Roman" pitchFamily="18" charset="0"/>
              </a:rPr>
              <a:t> - </a:t>
            </a:r>
            <a:r>
              <a:rPr lang="ru-RU" sz="2000" b="1" dirty="0">
                <a:latin typeface="Times New Roman" pitchFamily="18" charset="0"/>
                <a:cs typeface="Times New Roman" pitchFamily="18" charset="0"/>
              </a:rPr>
              <a:t>степень, с которой совокупность собственных характеристик выполняет требование стандартов и потребителя.</a:t>
            </a:r>
          </a:p>
          <a:p>
            <a:pPr algn="ctr"/>
            <a:r>
              <a:rPr lang="ru-RU" sz="2000" b="1" dirty="0">
                <a:latin typeface="Times New Roman" pitchFamily="18" charset="0"/>
                <a:cs typeface="Times New Roman" pitchFamily="18" charset="0"/>
              </a:rPr>
              <a:t>      Применительно к строительству качество  это соответствие выполненных в натуре зданий и сооружений и их частей проектным решениям и нормативам. Качеству строительства на современном этапе придается первостепенное значение. </a:t>
            </a:r>
          </a:p>
          <a:p>
            <a:pPr algn="ctr"/>
            <a:r>
              <a:rPr lang="ru-RU" sz="2000" b="1" dirty="0">
                <a:latin typeface="Times New Roman" pitchFamily="18" charset="0"/>
                <a:cs typeface="Times New Roman" pitchFamily="18" charset="0"/>
              </a:rPr>
              <a:t>      Повышение уровня качества  ключевая проблема строительной отрасли, наиболее точно характеризующая ее состоятельность. Особенную остроту она приобрела в настоящее время  в условиях дефицита инвестиций и произошедшего за последние десять лет спада уровня качества строительной продукции</a:t>
            </a:r>
            <a:r>
              <a:rPr lang="ru-RU" b="1" dirty="0"/>
              <a:t>. </a:t>
            </a:r>
          </a:p>
        </p:txBody>
      </p:sp>
      <p:pic>
        <p:nvPicPr>
          <p:cNvPr id="13314" name="Picture 2" descr="C:\Users\User\Desktop\attestatsiya_stroitelstvo_OOO-LEKOD.jpg"/>
          <p:cNvPicPr>
            <a:picLocks noChangeAspect="1" noChangeArrowheads="1"/>
          </p:cNvPicPr>
          <p:nvPr/>
        </p:nvPicPr>
        <p:blipFill>
          <a:blip r:embed="rId2"/>
          <a:srcRect/>
          <a:stretch>
            <a:fillRect/>
          </a:stretch>
        </p:blipFill>
        <p:spPr bwMode="auto">
          <a:xfrm>
            <a:off x="2143108" y="3643314"/>
            <a:ext cx="5143536" cy="321468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571480"/>
            <a:ext cx="8858312" cy="3082102"/>
          </a:xfrm>
        </p:spPr>
        <p:txBody>
          <a:bodyPr>
            <a:noAutofit/>
          </a:bodyPr>
          <a:lstStyle/>
          <a:p>
            <a:pPr hangingPunct="0"/>
            <a:r>
              <a:rPr lang="ru-RU" sz="1800" dirty="0" smtClean="0">
                <a:solidFill>
                  <a:schemeClr val="tx1"/>
                </a:solidFill>
                <a:latin typeface="Times New Roman" pitchFamily="18" charset="0"/>
                <a:cs typeface="Times New Roman" pitchFamily="18" charset="0"/>
              </a:rPr>
              <a:t/>
            </a:r>
            <a:br>
              <a:rPr lang="ru-RU" sz="1800" dirty="0" smtClean="0">
                <a:solidFill>
                  <a:schemeClr val="tx1"/>
                </a:solidFill>
                <a:latin typeface="Times New Roman" pitchFamily="18" charset="0"/>
                <a:cs typeface="Times New Roman" pitchFamily="18" charset="0"/>
              </a:rPr>
            </a:br>
            <a:r>
              <a:rPr lang="ru-RU" sz="2200" b="1" dirty="0" smtClean="0">
                <a:solidFill>
                  <a:schemeClr val="tx1"/>
                </a:solidFill>
                <a:latin typeface="Times New Roman" pitchFamily="18" charset="0"/>
                <a:cs typeface="Times New Roman" pitchFamily="18" charset="0"/>
              </a:rPr>
              <a:t>1. Нормативный уровень качества </a:t>
            </a:r>
            <a:r>
              <a:rPr lang="ru-RU" sz="2200" dirty="0" smtClean="0">
                <a:solidFill>
                  <a:schemeClr val="tx1"/>
                </a:solidFill>
                <a:latin typeface="Times New Roman" pitchFamily="18" charset="0"/>
                <a:cs typeface="Times New Roman" pitchFamily="18" charset="0"/>
              </a:rPr>
              <a:t>определяется требованиями </a:t>
            </a:r>
            <a:r>
              <a:rPr lang="ru-RU" sz="2200" dirty="0" err="1" smtClean="0">
                <a:solidFill>
                  <a:schemeClr val="tx1"/>
                </a:solidFill>
                <a:latin typeface="Times New Roman" pitchFamily="18" charset="0"/>
                <a:cs typeface="Times New Roman" pitchFamily="18" charset="0"/>
              </a:rPr>
              <a:t>СНиП</a:t>
            </a:r>
            <a:r>
              <a:rPr lang="ru-RU" sz="2200" dirty="0" smtClean="0">
                <a:solidFill>
                  <a:schemeClr val="tx1"/>
                </a:solidFill>
                <a:latin typeface="Times New Roman" pitchFamily="18" charset="0"/>
                <a:cs typeface="Times New Roman" pitchFamily="18" charset="0"/>
              </a:rPr>
              <a:t>, </a:t>
            </a:r>
            <a:r>
              <a:rPr lang="ru-RU" sz="2200" dirty="0" err="1" smtClean="0">
                <a:solidFill>
                  <a:schemeClr val="tx1"/>
                </a:solidFill>
                <a:latin typeface="Times New Roman" pitchFamily="18" charset="0"/>
                <a:cs typeface="Times New Roman" pitchFamily="18" charset="0"/>
              </a:rPr>
              <a:t>ГОСТов</a:t>
            </a:r>
            <a:r>
              <a:rPr lang="ru-RU" sz="2200" dirty="0" smtClean="0">
                <a:solidFill>
                  <a:schemeClr val="tx1"/>
                </a:solidFill>
                <a:latin typeface="Times New Roman" pitchFamily="18" charset="0"/>
                <a:cs typeface="Times New Roman" pitchFamily="18" charset="0"/>
              </a:rPr>
              <a:t>, СН, ТУ и других нормативных документов и этот уровень должен быть общественно необходимым, так как не высокое повышение уровня качества продукции является благом для общества. Нормативный уровень качества конечной продукции строительства устанавливается на стадиях научных и экспериментальных исследований, исходя из требований решения социально-экономических задач, перспектив развития научно-технического процесса, технических и экономических возможностей государства.</a:t>
            </a:r>
            <a:endParaRPr lang="ru-RU" sz="1800" dirty="0">
              <a:latin typeface="Times New Roman" pitchFamily="18" charset="0"/>
              <a:cs typeface="Times New Roman" pitchFamily="18" charset="0"/>
            </a:endParaRPr>
          </a:p>
        </p:txBody>
      </p:sp>
      <p:sp>
        <p:nvSpPr>
          <p:cNvPr id="3" name="Прямоугольник 2"/>
          <p:cNvSpPr/>
          <p:nvPr/>
        </p:nvSpPr>
        <p:spPr>
          <a:xfrm>
            <a:off x="3143240" y="0"/>
            <a:ext cx="3046731" cy="523220"/>
          </a:xfrm>
          <a:prstGeom prst="rect">
            <a:avLst/>
          </a:prstGeom>
        </p:spPr>
        <p:txBody>
          <a:bodyPr wrap="none">
            <a:spAutoFit/>
          </a:bodyPr>
          <a:lstStyle/>
          <a:p>
            <a:r>
              <a:rPr lang="ru-RU" sz="2800" b="1" dirty="0" smtClean="0">
                <a:latin typeface="Times New Roman" pitchFamily="18" charset="0"/>
                <a:cs typeface="Times New Roman" pitchFamily="18" charset="0"/>
              </a:rPr>
              <a:t>Уровни качества:</a:t>
            </a:r>
            <a:endParaRPr lang="ru-RU" sz="2800" b="1" dirty="0">
              <a:latin typeface="Times New Roman" pitchFamily="18" charset="0"/>
              <a:cs typeface="Times New Roman" pitchFamily="18" charset="0"/>
            </a:endParaRPr>
          </a:p>
        </p:txBody>
      </p:sp>
      <p:pic>
        <p:nvPicPr>
          <p:cNvPr id="14338" name="Picture 2" descr="C:\Users\User\Desktop\images (19).jpg"/>
          <p:cNvPicPr>
            <a:picLocks noChangeAspect="1" noChangeArrowheads="1"/>
          </p:cNvPicPr>
          <p:nvPr/>
        </p:nvPicPr>
        <p:blipFill>
          <a:blip r:embed="rId2"/>
          <a:srcRect/>
          <a:stretch>
            <a:fillRect/>
          </a:stretch>
        </p:blipFill>
        <p:spPr bwMode="auto">
          <a:xfrm>
            <a:off x="1285852" y="3571876"/>
            <a:ext cx="5643602" cy="318599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Прямоугольник 2"/>
          <p:cNvSpPr/>
          <p:nvPr/>
        </p:nvSpPr>
        <p:spPr>
          <a:xfrm>
            <a:off x="0" y="-5417"/>
            <a:ext cx="5357818" cy="6863417"/>
          </a:xfrm>
          <a:prstGeom prst="rect">
            <a:avLst/>
          </a:prstGeom>
        </p:spPr>
        <p:txBody>
          <a:bodyPr wrap="square">
            <a:spAutoFit/>
          </a:bodyPr>
          <a:lstStyle/>
          <a:p>
            <a:pPr algn="ctr"/>
            <a:r>
              <a:rPr lang="ru-RU" sz="2200" b="1" dirty="0" smtClean="0">
                <a:latin typeface="Times New Roman" pitchFamily="18" charset="0"/>
                <a:cs typeface="Times New Roman" pitchFamily="18" charset="0"/>
              </a:rPr>
              <a:t>2.Фактический уровень </a:t>
            </a:r>
            <a:r>
              <a:rPr lang="ru-RU" sz="2200" dirty="0" smtClean="0">
                <a:latin typeface="Times New Roman" pitchFamily="18" charset="0"/>
                <a:cs typeface="Times New Roman" pitchFamily="18" charset="0"/>
                <a:sym typeface="Symbol"/>
              </a:rPr>
              <a:t></a:t>
            </a:r>
            <a:r>
              <a:rPr lang="ru-RU" sz="2200" dirty="0" smtClean="0">
                <a:latin typeface="Times New Roman" pitchFamily="18" charset="0"/>
                <a:cs typeface="Times New Roman" pitchFamily="18" charset="0"/>
              </a:rPr>
              <a:t> это достигнутый уровень качества конечной продукции строительства на стадиях проектирования и осуществления проекта. Он характеризует уровень качества проекта, качество работы строителей. Фактический уровень качества на стадии проектирования зависит от степени соблюдения его нормативного уровня. На стадии исполнения проекта, т.е. производства, фактический уровень качества обуславливается степенью выполнения требований проекта. Однако уровень качества конечной продукции строительства окончательно выявляется в процессе эксплуатации. На этой стадии он характеризует степень фактического удовлетворения потребителей, формируя тем самым эксплуатационный уровень качества.</a:t>
            </a:r>
            <a:endParaRPr lang="ru-RU" sz="2200" dirty="0"/>
          </a:p>
        </p:txBody>
      </p:sp>
      <p:pic>
        <p:nvPicPr>
          <p:cNvPr id="15362" name="Picture 2" descr="C:\Users\User\Desktop\images (21).jpg"/>
          <p:cNvPicPr>
            <a:picLocks noChangeAspect="1" noChangeArrowheads="1"/>
          </p:cNvPicPr>
          <p:nvPr/>
        </p:nvPicPr>
        <p:blipFill>
          <a:blip r:embed="rId2"/>
          <a:srcRect/>
          <a:stretch>
            <a:fillRect/>
          </a:stretch>
        </p:blipFill>
        <p:spPr bwMode="auto">
          <a:xfrm>
            <a:off x="5258149" y="4357694"/>
            <a:ext cx="3885851" cy="2500306"/>
          </a:xfrm>
          <a:prstGeom prst="rect">
            <a:avLst/>
          </a:prstGeom>
          <a:ln>
            <a:noFill/>
          </a:ln>
          <a:effectLst>
            <a:softEdge rad="112500"/>
          </a:effectLst>
        </p:spPr>
      </p:pic>
      <p:sp>
        <p:nvSpPr>
          <p:cNvPr id="6" name="Прямоугольник 5"/>
          <p:cNvSpPr/>
          <p:nvPr/>
        </p:nvSpPr>
        <p:spPr>
          <a:xfrm>
            <a:off x="5000628" y="357166"/>
            <a:ext cx="4143372" cy="4185761"/>
          </a:xfrm>
          <a:prstGeom prst="rect">
            <a:avLst/>
          </a:prstGeom>
        </p:spPr>
        <p:txBody>
          <a:bodyPr wrap="square">
            <a:spAutoFit/>
          </a:bodyPr>
          <a:lstStyle/>
          <a:p>
            <a:pPr algn="ctr"/>
            <a:r>
              <a:rPr lang="ru-RU" sz="1900" b="1" dirty="0" smtClean="0">
                <a:latin typeface="Times New Roman" pitchFamily="18" charset="0"/>
                <a:cs typeface="Times New Roman" pitchFamily="18" charset="0"/>
              </a:rPr>
              <a:t>Фактический уровень качества конечной продукции строительства зависит от качества научно-исследовательских и экспериментальных работ, нормативной и проектной документации, строительных материалов, конструкций и оборудования, применяемых строительных машин и механизмов, а также качества труда непосредственных исполнителей и технико-экономических особенностей строительства.</a:t>
            </a:r>
            <a:endParaRPr lang="ru-RU" sz="19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8488C4"/>
            </a:gs>
            <a:gs pos="53000">
              <a:srgbClr val="D4DEFF"/>
            </a:gs>
            <a:gs pos="83000">
              <a:srgbClr val="D4DEFF"/>
            </a:gs>
            <a:gs pos="100000">
              <a:srgbClr val="96AB94"/>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3714752"/>
            <a:ext cx="8858312" cy="3143248"/>
          </a:xfrm>
        </p:spPr>
        <p:txBody>
          <a:bodyPr>
            <a:normAutofit fontScale="90000"/>
          </a:bodyPr>
          <a:lstStyle/>
          <a:p>
            <a:r>
              <a:rPr lang="ru-RU" sz="1800" dirty="0" smtClean="0"/>
              <a:t/>
            </a:r>
            <a:br>
              <a:rPr lang="ru-RU" sz="1800" dirty="0" smtClean="0"/>
            </a:br>
            <a:r>
              <a:rPr lang="ru-RU" sz="1800" dirty="0" smtClean="0"/>
              <a:t>	</a:t>
            </a:r>
            <a:r>
              <a:rPr lang="ru-RU" sz="2200" dirty="0" smtClean="0">
                <a:solidFill>
                  <a:schemeClr val="tx1"/>
                </a:solidFill>
                <a:latin typeface="Times New Roman" pitchFamily="18" charset="0"/>
                <a:cs typeface="Times New Roman" pitchFamily="18" charset="0"/>
              </a:rPr>
              <a:t>Приведенные выше составляющие определение уровней качества указывают на тесную взаимосвязь единого процесса воспроизводства качества конечной продукции строительства, который следует рассматривать в </a:t>
            </a:r>
            <a:r>
              <a:rPr lang="ru-RU" sz="2200" dirty="0" err="1" smtClean="0">
                <a:solidFill>
                  <a:schemeClr val="tx1"/>
                </a:solidFill>
                <a:latin typeface="Times New Roman" pitchFamily="18" charset="0"/>
                <a:cs typeface="Times New Roman" pitchFamily="18" charset="0"/>
              </a:rPr>
              <a:t>динамике.Это</a:t>
            </a:r>
            <a:r>
              <a:rPr lang="ru-RU" sz="2200" dirty="0" smtClean="0">
                <a:solidFill>
                  <a:schemeClr val="tx1"/>
                </a:solidFill>
                <a:latin typeface="Times New Roman" pitchFamily="18" charset="0"/>
                <a:cs typeface="Times New Roman" pitchFamily="18" charset="0"/>
              </a:rPr>
              <a:t> обстоятельство свидетельствует о межотраслевом характере проблемы качества конечной продукции строительства и о сложности ее решения. Другими словами, чтобы проблемы качества конечной продукции строительства, надо решить проблему качества промежуточной продукции, включающую нормативную и проектную документацию, строительные материалы, конструкции и оборудование, строительно-монтажные работы, а также проблему качества эксплуатации зданий и сооружений.</a:t>
            </a:r>
            <a:endParaRPr lang="ru-RU" sz="2200" dirty="0">
              <a:solidFill>
                <a:schemeClr val="tx1"/>
              </a:solidFill>
              <a:latin typeface="Times New Roman" pitchFamily="18" charset="0"/>
              <a:cs typeface="Times New Roman" pitchFamily="18" charset="0"/>
            </a:endParaRPr>
          </a:p>
        </p:txBody>
      </p:sp>
      <p:sp>
        <p:nvSpPr>
          <p:cNvPr id="3" name="Прямоугольник 2"/>
          <p:cNvSpPr/>
          <p:nvPr/>
        </p:nvSpPr>
        <p:spPr>
          <a:xfrm>
            <a:off x="214282" y="3143248"/>
            <a:ext cx="8429684" cy="707886"/>
          </a:xfrm>
          <a:prstGeom prst="rect">
            <a:avLst/>
          </a:prstGeom>
        </p:spPr>
        <p:txBody>
          <a:bodyPr wrap="square">
            <a:spAutoFit/>
          </a:bodyPr>
          <a:lstStyle/>
          <a:p>
            <a:r>
              <a:rPr lang="ru-RU" sz="2000" b="1" dirty="0" smtClean="0">
                <a:latin typeface="Times New Roman" pitchFamily="18" charset="0"/>
                <a:cs typeface="Times New Roman" pitchFamily="18" charset="0"/>
              </a:rPr>
              <a:t>3. Эксплуатационный уровень качества </a:t>
            </a:r>
            <a:r>
              <a:rPr lang="ru-RU" sz="2000" dirty="0" smtClean="0">
                <a:latin typeface="Times New Roman" pitchFamily="18" charset="0"/>
                <a:cs typeface="Times New Roman" pitchFamily="18" charset="0"/>
              </a:rPr>
              <a:t>проявляется и поддерживается в процессе эксплуатации законченных строительством объектов.</a:t>
            </a:r>
            <a:endParaRPr lang="ru-RU" sz="2000" dirty="0">
              <a:latin typeface="Times New Roman" pitchFamily="18" charset="0"/>
              <a:cs typeface="Times New Roman" pitchFamily="18" charset="0"/>
            </a:endParaRPr>
          </a:p>
        </p:txBody>
      </p:sp>
      <p:pic>
        <p:nvPicPr>
          <p:cNvPr id="16386" name="Picture 2" descr="C:\Users\User\Desktop\images (22).jpg"/>
          <p:cNvPicPr>
            <a:picLocks noChangeAspect="1" noChangeArrowheads="1"/>
          </p:cNvPicPr>
          <p:nvPr/>
        </p:nvPicPr>
        <p:blipFill>
          <a:blip r:embed="rId2"/>
          <a:srcRect/>
          <a:stretch>
            <a:fillRect/>
          </a:stretch>
        </p:blipFill>
        <p:spPr bwMode="auto">
          <a:xfrm>
            <a:off x="1279412" y="1"/>
            <a:ext cx="6150107" cy="321468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214282" y="3429000"/>
            <a:ext cx="8642350" cy="3293209"/>
          </a:xfrm>
          <a:prstGeom prst="rect">
            <a:avLst/>
          </a:prstGeom>
          <a:noFill/>
          <a:ln w="9525">
            <a:noFill/>
            <a:miter lim="800000"/>
            <a:headEnd/>
            <a:tailEnd/>
          </a:ln>
          <a:effectLst/>
        </p:spPr>
        <p:txBody>
          <a:bodyPr wrap="square">
            <a:spAutoFit/>
          </a:bodyPr>
          <a:lstStyle/>
          <a:p>
            <a:pPr marL="342900" indent="-342900" algn="ctr"/>
            <a:r>
              <a:rPr lang="ru-RU" sz="2000" dirty="0">
                <a:latin typeface="Times New Roman" pitchFamily="18" charset="0"/>
                <a:cs typeface="Times New Roman" pitchFamily="18" charset="0"/>
              </a:rPr>
              <a:t>      </a:t>
            </a:r>
            <a:r>
              <a:rPr lang="ru-RU" sz="2400" b="1" dirty="0">
                <a:latin typeface="Times New Roman" pitchFamily="18" charset="0"/>
                <a:cs typeface="Times New Roman" pitchFamily="18" charset="0"/>
              </a:rPr>
              <a:t>Проблема качества строительства решается совокупно по </a:t>
            </a:r>
            <a:r>
              <a:rPr lang="ru-RU" sz="2400" b="1" dirty="0" smtClean="0">
                <a:latin typeface="Times New Roman" pitchFamily="18" charset="0"/>
                <a:cs typeface="Times New Roman" pitchFamily="18" charset="0"/>
              </a:rPr>
              <a:t>2 </a:t>
            </a:r>
            <a:r>
              <a:rPr lang="ru-RU" sz="2400" b="1" dirty="0">
                <a:latin typeface="Times New Roman" pitchFamily="18" charset="0"/>
                <a:cs typeface="Times New Roman" pitchFamily="18" charset="0"/>
              </a:rPr>
              <a:t>основным направлениям:</a:t>
            </a:r>
          </a:p>
          <a:p>
            <a:pPr marL="342900" indent="-342900"/>
            <a:r>
              <a:rPr lang="ru-RU" sz="2000" dirty="0">
                <a:latin typeface="Times New Roman" pitchFamily="18" charset="0"/>
                <a:cs typeface="Times New Roman" pitchFamily="18" charset="0"/>
              </a:rPr>
              <a:t> 1) Совершенствования государственных методов воздействия: </a:t>
            </a:r>
            <a:r>
              <a:rPr lang="ru-RU" sz="2000" dirty="0" err="1">
                <a:latin typeface="Times New Roman" pitchFamily="18" charset="0"/>
                <a:cs typeface="Times New Roman" pitchFamily="18" charset="0"/>
              </a:rPr>
              <a:t>нормиро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вание</a:t>
            </a:r>
            <a:r>
              <a:rPr lang="ru-RU" sz="2000" dirty="0">
                <a:latin typeface="Times New Roman" pitchFamily="18" charset="0"/>
                <a:cs typeface="Times New Roman" pitchFamily="18" charset="0"/>
              </a:rPr>
              <a:t> и стандартизация, государственная экспертиза, лицензирование, сертификация, государственный надзор за ведением работ и др. Это направление является основным рычагом воздействия на качество. </a:t>
            </a:r>
          </a:p>
          <a:p>
            <a:pPr marL="342900" indent="-342900"/>
            <a:r>
              <a:rPr lang="ru-RU" sz="2000" dirty="0">
                <a:latin typeface="Times New Roman" pitchFamily="18" charset="0"/>
                <a:cs typeface="Times New Roman" pitchFamily="18" charset="0"/>
              </a:rPr>
              <a:t> 2) Создание условий для эффективного функционирования </a:t>
            </a:r>
            <a:r>
              <a:rPr lang="ru-RU" sz="2000" dirty="0" err="1">
                <a:latin typeface="Times New Roman" pitchFamily="18" charset="0"/>
                <a:cs typeface="Times New Roman" pitchFamily="18" charset="0"/>
              </a:rPr>
              <a:t>негосударствен</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ных</a:t>
            </a:r>
            <a:r>
              <a:rPr lang="ru-RU" sz="2000" dirty="0">
                <a:latin typeface="Times New Roman" pitchFamily="18" charset="0"/>
                <a:cs typeface="Times New Roman" pitchFamily="18" charset="0"/>
              </a:rPr>
              <a:t> форм контроля и надзора: производственный контроль подрядчика, авторский надзор, технадзор заказчика, контроль за качеством строительства страховых компаний и др. </a:t>
            </a:r>
          </a:p>
        </p:txBody>
      </p:sp>
      <p:pic>
        <p:nvPicPr>
          <p:cNvPr id="8197" name="Picture 5"/>
          <p:cNvPicPr>
            <a:picLocks noChangeAspect="1" noChangeArrowheads="1"/>
          </p:cNvPicPr>
          <p:nvPr/>
        </p:nvPicPr>
        <p:blipFill>
          <a:blip r:embed="rId3"/>
          <a:srcRect l="21341" t="17421" r="22025" b="18367"/>
          <a:stretch>
            <a:fillRect/>
          </a:stretch>
        </p:blipFill>
        <p:spPr bwMode="auto">
          <a:xfrm>
            <a:off x="1142976" y="0"/>
            <a:ext cx="6500858" cy="33877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2700000" scaled="0"/>
        </a:gradFill>
        <a:effectLst/>
      </p:bgPr>
    </p:bg>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684213" y="260350"/>
            <a:ext cx="8064500" cy="366713"/>
          </a:xfrm>
          <a:prstGeom prst="rect">
            <a:avLst/>
          </a:prstGeom>
          <a:noFill/>
          <a:ln w="9525">
            <a:noFill/>
            <a:miter lim="800000"/>
            <a:headEnd/>
            <a:tailEnd/>
          </a:ln>
          <a:effectLst/>
        </p:spPr>
        <p:txBody>
          <a:bodyPr>
            <a:spAutoFit/>
          </a:bodyPr>
          <a:lstStyle/>
          <a:p>
            <a:pPr>
              <a:spcBef>
                <a:spcPct val="50000"/>
              </a:spcBef>
            </a:pPr>
            <a:endParaRPr lang="ru-RU"/>
          </a:p>
        </p:txBody>
      </p:sp>
      <p:sp>
        <p:nvSpPr>
          <p:cNvPr id="9221" name="Text Box 5"/>
          <p:cNvSpPr txBox="1">
            <a:spLocks noChangeArrowheads="1"/>
          </p:cNvSpPr>
          <p:nvPr/>
        </p:nvSpPr>
        <p:spPr bwMode="auto">
          <a:xfrm>
            <a:off x="0" y="0"/>
            <a:ext cx="9144000" cy="830997"/>
          </a:xfrm>
          <a:prstGeom prst="rect">
            <a:avLst/>
          </a:prstGeom>
          <a:noFill/>
          <a:ln w="9525">
            <a:noFill/>
            <a:miter lim="800000"/>
            <a:headEnd/>
            <a:tailEnd/>
          </a:ln>
          <a:effectLst/>
        </p:spPr>
        <p:txBody>
          <a:bodyPr>
            <a:spAutoFit/>
          </a:bodyPr>
          <a:lstStyle/>
          <a:p>
            <a:pPr algn="ctr">
              <a:spcBef>
                <a:spcPct val="50000"/>
              </a:spcBef>
            </a:pPr>
            <a:r>
              <a:rPr lang="ru-RU" sz="2400" b="1" i="1" u="sng" dirty="0"/>
              <a:t>Качество строительства создается на всех стадиях его формирования: </a:t>
            </a:r>
          </a:p>
        </p:txBody>
      </p:sp>
      <p:sp>
        <p:nvSpPr>
          <p:cNvPr id="9222" name="Line 6"/>
          <p:cNvSpPr>
            <a:spLocks noChangeShapeType="1"/>
          </p:cNvSpPr>
          <p:nvPr/>
        </p:nvSpPr>
        <p:spPr bwMode="auto">
          <a:xfrm flipH="1">
            <a:off x="1258888" y="692150"/>
            <a:ext cx="576262" cy="936625"/>
          </a:xfrm>
          <a:prstGeom prst="line">
            <a:avLst/>
          </a:prstGeom>
          <a:noFill/>
          <a:ln w="9525">
            <a:solidFill>
              <a:schemeClr val="tx1"/>
            </a:solidFill>
            <a:round/>
            <a:headEnd/>
            <a:tailEnd type="triangle" w="med" len="med"/>
          </a:ln>
          <a:effectLst/>
        </p:spPr>
        <p:txBody>
          <a:bodyPr/>
          <a:lstStyle/>
          <a:p>
            <a:endParaRPr lang="ru-RU"/>
          </a:p>
        </p:txBody>
      </p:sp>
      <p:sp>
        <p:nvSpPr>
          <p:cNvPr id="9223" name="Line 7"/>
          <p:cNvSpPr>
            <a:spLocks noChangeShapeType="1"/>
          </p:cNvSpPr>
          <p:nvPr/>
        </p:nvSpPr>
        <p:spPr bwMode="auto">
          <a:xfrm>
            <a:off x="4716463" y="692150"/>
            <a:ext cx="0" cy="1296988"/>
          </a:xfrm>
          <a:prstGeom prst="line">
            <a:avLst/>
          </a:prstGeom>
          <a:noFill/>
          <a:ln w="9525">
            <a:solidFill>
              <a:schemeClr val="tx1"/>
            </a:solidFill>
            <a:round/>
            <a:headEnd/>
            <a:tailEnd type="triangle" w="med" len="med"/>
          </a:ln>
          <a:effectLst/>
        </p:spPr>
        <p:txBody>
          <a:bodyPr/>
          <a:lstStyle/>
          <a:p>
            <a:endParaRPr lang="ru-RU"/>
          </a:p>
        </p:txBody>
      </p:sp>
      <p:sp>
        <p:nvSpPr>
          <p:cNvPr id="9224" name="Line 8"/>
          <p:cNvSpPr>
            <a:spLocks noChangeShapeType="1"/>
          </p:cNvSpPr>
          <p:nvPr/>
        </p:nvSpPr>
        <p:spPr bwMode="auto">
          <a:xfrm>
            <a:off x="7235825" y="765175"/>
            <a:ext cx="576263" cy="863600"/>
          </a:xfrm>
          <a:prstGeom prst="line">
            <a:avLst/>
          </a:prstGeom>
          <a:noFill/>
          <a:ln w="9525">
            <a:solidFill>
              <a:schemeClr val="tx1"/>
            </a:solidFill>
            <a:round/>
            <a:headEnd/>
            <a:tailEnd type="triangle" w="med" len="med"/>
          </a:ln>
          <a:effectLst/>
        </p:spPr>
        <p:txBody>
          <a:bodyPr/>
          <a:lstStyle/>
          <a:p>
            <a:endParaRPr lang="ru-RU"/>
          </a:p>
        </p:txBody>
      </p:sp>
      <p:sp>
        <p:nvSpPr>
          <p:cNvPr id="9225" name="Text Box 9"/>
          <p:cNvSpPr txBox="1">
            <a:spLocks noChangeArrowheads="1"/>
          </p:cNvSpPr>
          <p:nvPr/>
        </p:nvSpPr>
        <p:spPr bwMode="auto">
          <a:xfrm>
            <a:off x="323850" y="1844675"/>
            <a:ext cx="3024188" cy="366713"/>
          </a:xfrm>
          <a:prstGeom prst="rect">
            <a:avLst/>
          </a:prstGeom>
          <a:noFill/>
          <a:ln w="9525">
            <a:noFill/>
            <a:miter lim="800000"/>
            <a:headEnd/>
            <a:tailEnd/>
          </a:ln>
          <a:effectLst/>
        </p:spPr>
        <p:txBody>
          <a:bodyPr>
            <a:spAutoFit/>
          </a:bodyPr>
          <a:lstStyle/>
          <a:p>
            <a:pPr>
              <a:spcBef>
                <a:spcPct val="50000"/>
              </a:spcBef>
            </a:pPr>
            <a:endParaRPr lang="ru-RU"/>
          </a:p>
        </p:txBody>
      </p:sp>
      <p:sp>
        <p:nvSpPr>
          <p:cNvPr id="9226" name="Text Box 10"/>
          <p:cNvSpPr txBox="1">
            <a:spLocks noChangeArrowheads="1"/>
          </p:cNvSpPr>
          <p:nvPr/>
        </p:nvSpPr>
        <p:spPr bwMode="auto">
          <a:xfrm>
            <a:off x="250825" y="1844675"/>
            <a:ext cx="3035291" cy="2308324"/>
          </a:xfrm>
          <a:prstGeom prst="rect">
            <a:avLst/>
          </a:prstGeom>
          <a:noFill/>
          <a:ln w="9525">
            <a:noFill/>
            <a:miter lim="800000"/>
            <a:headEnd/>
            <a:tailEnd/>
          </a:ln>
          <a:effectLst/>
        </p:spPr>
        <p:txBody>
          <a:bodyPr wrap="square">
            <a:spAutoFit/>
          </a:bodyPr>
          <a:lstStyle/>
          <a:p>
            <a:pPr>
              <a:spcBef>
                <a:spcPct val="50000"/>
              </a:spcBef>
            </a:pPr>
            <a:r>
              <a:rPr lang="ru-RU" b="1" i="1" u="sng" dirty="0" err="1"/>
              <a:t>предпроизводственной</a:t>
            </a:r>
            <a:r>
              <a:rPr lang="ru-RU" i="1" u="sng" dirty="0"/>
              <a:t> </a:t>
            </a:r>
            <a:r>
              <a:rPr lang="ru-RU" dirty="0"/>
              <a:t>(планирование, проектирование производство строительных материалов и изделий, их упаковка и доставка на строительные площадки) </a:t>
            </a:r>
          </a:p>
        </p:txBody>
      </p:sp>
      <p:sp>
        <p:nvSpPr>
          <p:cNvPr id="9227" name="Text Box 11"/>
          <p:cNvSpPr txBox="1">
            <a:spLocks noChangeArrowheads="1"/>
          </p:cNvSpPr>
          <p:nvPr/>
        </p:nvSpPr>
        <p:spPr bwMode="auto">
          <a:xfrm>
            <a:off x="3348038" y="2060575"/>
            <a:ext cx="2663825" cy="915988"/>
          </a:xfrm>
          <a:prstGeom prst="rect">
            <a:avLst/>
          </a:prstGeom>
          <a:noFill/>
          <a:ln w="9525">
            <a:noFill/>
            <a:miter lim="800000"/>
            <a:headEnd/>
            <a:tailEnd/>
          </a:ln>
          <a:effectLst/>
        </p:spPr>
        <p:txBody>
          <a:bodyPr>
            <a:spAutoFit/>
          </a:bodyPr>
          <a:lstStyle/>
          <a:p>
            <a:pPr algn="ctr">
              <a:spcBef>
                <a:spcPct val="50000"/>
              </a:spcBef>
            </a:pPr>
            <a:r>
              <a:rPr lang="ru-RU" b="1" i="1" u="sng" dirty="0"/>
              <a:t>производственной</a:t>
            </a:r>
            <a:r>
              <a:rPr lang="ru-RU" i="1" u="sng" dirty="0"/>
              <a:t> </a:t>
            </a:r>
            <a:r>
              <a:rPr lang="ru-RU" dirty="0"/>
              <a:t>(строительно-монтажный процесс) </a:t>
            </a:r>
          </a:p>
        </p:txBody>
      </p:sp>
      <p:sp>
        <p:nvSpPr>
          <p:cNvPr id="9228" name="Text Box 12"/>
          <p:cNvSpPr txBox="1">
            <a:spLocks noChangeArrowheads="1"/>
          </p:cNvSpPr>
          <p:nvPr/>
        </p:nvSpPr>
        <p:spPr bwMode="auto">
          <a:xfrm>
            <a:off x="5975350" y="1857364"/>
            <a:ext cx="3168650" cy="915988"/>
          </a:xfrm>
          <a:prstGeom prst="rect">
            <a:avLst/>
          </a:prstGeom>
          <a:noFill/>
          <a:ln w="9525">
            <a:noFill/>
            <a:miter lim="800000"/>
            <a:headEnd/>
            <a:tailEnd/>
          </a:ln>
          <a:effectLst/>
        </p:spPr>
        <p:txBody>
          <a:bodyPr>
            <a:spAutoFit/>
          </a:bodyPr>
          <a:lstStyle/>
          <a:p>
            <a:pPr>
              <a:spcBef>
                <a:spcPct val="50000"/>
              </a:spcBef>
            </a:pPr>
            <a:r>
              <a:rPr lang="ru-RU" b="1" i="1" u="sng" dirty="0" err="1"/>
              <a:t>послепроизводственной</a:t>
            </a:r>
            <a:r>
              <a:rPr lang="ru-RU" dirty="0"/>
              <a:t> (приемка в эксплуатацию   и эксплуатация) </a:t>
            </a:r>
          </a:p>
        </p:txBody>
      </p:sp>
      <p:sp>
        <p:nvSpPr>
          <p:cNvPr id="9229" name="Text Box 13"/>
          <p:cNvSpPr txBox="1">
            <a:spLocks noChangeArrowheads="1"/>
          </p:cNvSpPr>
          <p:nvPr/>
        </p:nvSpPr>
        <p:spPr bwMode="auto">
          <a:xfrm>
            <a:off x="214282" y="4286256"/>
            <a:ext cx="7072362" cy="2308324"/>
          </a:xfrm>
          <a:prstGeom prst="rect">
            <a:avLst/>
          </a:prstGeom>
          <a:noFill/>
          <a:ln w="9525">
            <a:noFill/>
            <a:miter lim="800000"/>
            <a:headEnd/>
            <a:tailEnd/>
          </a:ln>
          <a:effectLst/>
        </p:spPr>
        <p:txBody>
          <a:bodyPr wrap="square">
            <a:spAutoFit/>
          </a:bodyPr>
          <a:lstStyle/>
          <a:p>
            <a:pPr algn="ctr">
              <a:spcBef>
                <a:spcPct val="50000"/>
              </a:spcBef>
            </a:pPr>
            <a:r>
              <a:rPr lang="ru-RU" sz="2400" b="1" dirty="0">
                <a:latin typeface="Times New Roman" pitchFamily="18" charset="0"/>
                <a:cs typeface="Times New Roman" pitchFamily="18" charset="0"/>
              </a:rPr>
              <a:t>Различают качество </a:t>
            </a:r>
            <a:r>
              <a:rPr lang="ru-RU" sz="2400" b="1" dirty="0" smtClean="0">
                <a:latin typeface="Times New Roman" pitchFamily="18" charset="0"/>
                <a:cs typeface="Times New Roman" pitchFamily="18" charset="0"/>
              </a:rPr>
              <a:t>потребительское, </a:t>
            </a:r>
            <a:r>
              <a:rPr lang="ru-RU" sz="2400" b="1" dirty="0">
                <a:latin typeface="Times New Roman" pitchFamily="18" charset="0"/>
                <a:cs typeface="Times New Roman" pitchFamily="18" charset="0"/>
              </a:rPr>
              <a:t>как степень соответствия конечного продукта (квартиры, дома, предприятия и т. д.) требованиям потребителя и качество производственное  соответствие продукции требованиям </a:t>
            </a:r>
            <a:r>
              <a:rPr lang="ru-RU" sz="2400" b="1" dirty="0" err="1">
                <a:latin typeface="Times New Roman" pitchFamily="18" charset="0"/>
                <a:cs typeface="Times New Roman" pitchFamily="18" charset="0"/>
              </a:rPr>
              <a:t>устано</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вленных</a:t>
            </a:r>
            <a:r>
              <a:rPr lang="ru-RU" sz="2400" b="1" dirty="0">
                <a:latin typeface="Times New Roman" pitchFamily="18" charset="0"/>
                <a:cs typeface="Times New Roman" pitchFamily="18" charset="0"/>
              </a:rPr>
              <a:t> нормативов. </a:t>
            </a:r>
          </a:p>
        </p:txBody>
      </p:sp>
      <p:pic>
        <p:nvPicPr>
          <p:cNvPr id="21506" name="Picture 2" descr="C:\Users\User\Desktop\images (28).jpg"/>
          <p:cNvPicPr>
            <a:picLocks noChangeAspect="1" noChangeArrowheads="1"/>
          </p:cNvPicPr>
          <p:nvPr/>
        </p:nvPicPr>
        <p:blipFill>
          <a:blip r:embed="rId2"/>
          <a:srcRect/>
          <a:stretch>
            <a:fillRect/>
          </a:stretch>
        </p:blipFill>
        <p:spPr bwMode="auto">
          <a:xfrm>
            <a:off x="6786578" y="3143248"/>
            <a:ext cx="2357422" cy="350043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852"/>
            <a:ext cx="9144000" cy="3286148"/>
          </a:xfrm>
        </p:spPr>
        <p:txBody>
          <a:bodyPr>
            <a:normAutofit fontScale="90000"/>
          </a:bodyPr>
          <a:lstStyle/>
          <a:p>
            <a:pPr algn="ctr" hangingPunct="0"/>
            <a:r>
              <a:rPr lang="ru-RU" sz="2200" b="1" dirty="0" smtClean="0">
                <a:solidFill>
                  <a:schemeClr val="tx1"/>
                </a:solidFill>
                <a:latin typeface="Times New Roman" pitchFamily="18" charset="0"/>
                <a:cs typeface="Times New Roman" pitchFamily="18" charset="0"/>
              </a:rPr>
              <a:t>Обеспечение качества конечной продукции строительства достигается разработкой о осуществлением комплекса с взаимосвязанных мероприятий, разрабатываемых на основе изучения условий и факторов для достижения стабильного выполнения требований нормативной документации на этапе формирования фактически достигнутого уровня качества этой продукции. Обеспечение охватывает проектирование и производственную стадию, включающую изготовление строительных конструкций, материалов, изделий, оборудования, строительно-монтажные и специальные работы. Для достижения необходимого уровня качества должен быть обеспечен соответствующий уровень качества труда на каждом рабочем месте и качество промежуточной продукции на всех этапах создания конечной продукции.</a:t>
            </a:r>
            <a:endParaRPr lang="ru-RU" sz="2000" b="1" dirty="0"/>
          </a:p>
        </p:txBody>
      </p:sp>
      <p:pic>
        <p:nvPicPr>
          <p:cNvPr id="19458" name="Picture 2" descr="C:\Users\User\Desktop\images (26).jpg"/>
          <p:cNvPicPr>
            <a:picLocks noChangeAspect="1" noChangeArrowheads="1"/>
          </p:cNvPicPr>
          <p:nvPr/>
        </p:nvPicPr>
        <p:blipFill>
          <a:blip r:embed="rId2"/>
          <a:srcRect/>
          <a:stretch>
            <a:fillRect/>
          </a:stretch>
        </p:blipFill>
        <p:spPr bwMode="auto">
          <a:xfrm>
            <a:off x="1571604" y="0"/>
            <a:ext cx="5357850" cy="356540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357694"/>
            <a:ext cx="8305800" cy="2275740"/>
          </a:xfrm>
        </p:spPr>
        <p:txBody>
          <a:bodyPr>
            <a:noAutofit/>
          </a:bodyPr>
          <a:lstStyle/>
          <a:p>
            <a:pPr algn="ctr"/>
            <a:r>
              <a:rPr lang="ru-RU" sz="2200" b="1" dirty="0" smtClean="0">
                <a:solidFill>
                  <a:schemeClr val="tx1"/>
                </a:solidFill>
                <a:latin typeface="Times New Roman" pitchFamily="18" charset="0"/>
                <a:cs typeface="Times New Roman" pitchFamily="18" charset="0"/>
              </a:rPr>
              <a:t>Поддержание достигнутого уровня качества конечной продукции строительства (</a:t>
            </a:r>
            <a:r>
              <a:rPr lang="ru-RU" sz="2200" b="1" dirty="0" err="1" smtClean="0">
                <a:solidFill>
                  <a:schemeClr val="tx1"/>
                </a:solidFill>
                <a:latin typeface="Times New Roman" pitchFamily="18" charset="0"/>
                <a:cs typeface="Times New Roman" pitchFamily="18" charset="0"/>
              </a:rPr>
              <a:t>послепроизводственная</a:t>
            </a:r>
            <a:r>
              <a:rPr lang="ru-RU" sz="2200" b="1" dirty="0" smtClean="0">
                <a:solidFill>
                  <a:schemeClr val="tx1"/>
                </a:solidFill>
                <a:latin typeface="Times New Roman" pitchFamily="18" charset="0"/>
                <a:cs typeface="Times New Roman" pitchFamily="18" charset="0"/>
              </a:rPr>
              <a:t> стадия) заключается в разработке и реализации мероприятий, позволяющих сохранить фактический достигнутый уровень качества при эксплуатации объектов в течение заданного периода в определенных условиях эксплуатации.</a:t>
            </a:r>
            <a:endParaRPr lang="ru-RU" sz="2200" b="1" dirty="0">
              <a:solidFill>
                <a:schemeClr val="tx1"/>
              </a:solidFill>
              <a:latin typeface="Times New Roman" pitchFamily="18" charset="0"/>
              <a:cs typeface="Times New Roman" pitchFamily="18" charset="0"/>
            </a:endParaRPr>
          </a:p>
        </p:txBody>
      </p:sp>
      <p:pic>
        <p:nvPicPr>
          <p:cNvPr id="3" name="Picture 3" descr="C:\Users\User\Desktop\images (27).jpg"/>
          <p:cNvPicPr>
            <a:picLocks noChangeAspect="1" noChangeArrowheads="1"/>
          </p:cNvPicPr>
          <p:nvPr/>
        </p:nvPicPr>
        <p:blipFill>
          <a:blip r:embed="rId2"/>
          <a:srcRect/>
          <a:stretch>
            <a:fillRect/>
          </a:stretch>
        </p:blipFill>
        <p:spPr bwMode="auto">
          <a:xfrm>
            <a:off x="714348" y="0"/>
            <a:ext cx="7551805" cy="470658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3D4A8"/>
            </a:gs>
            <a:gs pos="25000">
              <a:srgbClr val="21D6E0"/>
            </a:gs>
            <a:gs pos="75000">
              <a:srgbClr val="0087E6"/>
            </a:gs>
            <a:gs pos="100000">
              <a:srgbClr val="005CB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4000504"/>
            <a:ext cx="8305800" cy="2643206"/>
          </a:xfrm>
        </p:spPr>
        <p:txBody>
          <a:bodyPr>
            <a:normAutofit/>
          </a:bodyPr>
          <a:lstStyle/>
          <a:p>
            <a:pPr algn="ctr"/>
            <a:r>
              <a:rPr lang="ru-RU" sz="2400" b="1" dirty="0" smtClean="0">
                <a:solidFill>
                  <a:schemeClr val="tx1"/>
                </a:solidFill>
                <a:latin typeface="Times New Roman" pitchFamily="18" charset="0"/>
                <a:cs typeface="Times New Roman" pitchFamily="18" charset="0"/>
              </a:rPr>
              <a:t>В настоящее время система управления качеством в Казахстане сильно отстает от зарубежных стандартов. В больших корпорациях, как правило, с притоком иностранного капитала еще можно встретить эффективно построенную систему управления качеством. А что касается частного малого бизнеса, то данный аспект даже не рассматривается. </a:t>
            </a:r>
            <a:endParaRPr lang="ru-RU" sz="2000" dirty="0"/>
          </a:p>
        </p:txBody>
      </p:sp>
      <p:pic>
        <p:nvPicPr>
          <p:cNvPr id="20484" name="Picture 4" descr="C:\Users\User\Desktop\images (30).jpg"/>
          <p:cNvPicPr>
            <a:picLocks noChangeAspect="1" noChangeArrowheads="1"/>
          </p:cNvPicPr>
          <p:nvPr/>
        </p:nvPicPr>
        <p:blipFill>
          <a:blip r:embed="rId2"/>
          <a:srcRect/>
          <a:stretch>
            <a:fillRect/>
          </a:stretch>
        </p:blipFill>
        <p:spPr bwMode="auto">
          <a:xfrm>
            <a:off x="1142976" y="0"/>
            <a:ext cx="6786610" cy="406483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000224"/>
            <a:ext cx="8305800" cy="4857776"/>
          </a:xfrm>
        </p:spPr>
        <p:txBody>
          <a:bodyPr>
            <a:noAutofit/>
          </a:bodyPr>
          <a:lstStyle/>
          <a:p>
            <a:pPr algn="ctr"/>
            <a:r>
              <a:rPr lang="ru-RU" sz="2400" b="1" dirty="0" smtClean="0">
                <a:solidFill>
                  <a:schemeClr val="tx1"/>
                </a:solidFill>
                <a:latin typeface="Times New Roman" pitchFamily="18" charset="0"/>
                <a:cs typeface="Times New Roman" pitchFamily="18" charset="0"/>
              </a:rPr>
              <a:t>В результате страдает вся экономика РК. Для устранения пробелов в рассмотренной области прежде всего необходимо пересмотреть и ужесточить требования к качеству строительного производства и строительной продукции, изучать и продвигать вопрос управления качеством как фундаментальную базу в менеджменте, разработать национальные принципы управления качеством в строительстве. </a:t>
            </a:r>
            <a:br>
              <a:rPr lang="ru-RU" sz="2400" b="1" dirty="0" smtClean="0">
                <a:solidFill>
                  <a:schemeClr val="tx1"/>
                </a:solidFill>
                <a:latin typeface="Times New Roman" pitchFamily="18" charset="0"/>
                <a:cs typeface="Times New Roman" pitchFamily="18" charset="0"/>
              </a:rPr>
            </a:br>
            <a:r>
              <a:rPr lang="ru-RU" sz="2400" b="1" dirty="0" smtClean="0">
                <a:solidFill>
                  <a:schemeClr val="tx1"/>
                </a:solidFill>
                <a:latin typeface="Times New Roman" pitchFamily="18" charset="0"/>
                <a:cs typeface="Times New Roman" pitchFamily="18" charset="0"/>
              </a:rPr>
              <a:t/>
            </a:r>
            <a:br>
              <a:rPr lang="ru-RU" sz="2400" b="1" dirty="0" smtClean="0">
                <a:solidFill>
                  <a:schemeClr val="tx1"/>
                </a:solidFill>
                <a:latin typeface="Times New Roman" pitchFamily="18" charset="0"/>
                <a:cs typeface="Times New Roman" pitchFamily="18" charset="0"/>
              </a:rPr>
            </a:br>
            <a:r>
              <a:rPr lang="ru-RU" sz="2400" b="1" dirty="0" smtClean="0">
                <a:solidFill>
                  <a:schemeClr val="tx1"/>
                </a:solidFill>
                <a:latin typeface="Times New Roman" pitchFamily="18" charset="0"/>
                <a:cs typeface="Times New Roman" pitchFamily="18" charset="0"/>
              </a:rPr>
              <a:t>Такой подход позволит значительно улучшить продукцию строительного производства, снизить непредвиденные издержки, сократить сроки производственных работ и, соответственно, уменьшить себестоимость продукции. </a:t>
            </a:r>
            <a:endParaRPr lang="ru-RU" sz="2400" b="1" dirty="0">
              <a:solidFill>
                <a:schemeClr val="tx1"/>
              </a:solidFill>
              <a:latin typeface="Times New Roman" pitchFamily="18" charset="0"/>
              <a:cs typeface="Times New Roman" pitchFamily="18" charset="0"/>
            </a:endParaRPr>
          </a:p>
        </p:txBody>
      </p:sp>
      <p:pic>
        <p:nvPicPr>
          <p:cNvPr id="18434" name="Picture 2" descr="C:\Users\User\Desktop\images (25).jpg"/>
          <p:cNvPicPr>
            <a:picLocks noChangeAspect="1" noChangeArrowheads="1"/>
          </p:cNvPicPr>
          <p:nvPr/>
        </p:nvPicPr>
        <p:blipFill>
          <a:blip r:embed="rId2"/>
          <a:srcRect/>
          <a:stretch>
            <a:fillRect/>
          </a:stretch>
        </p:blipFill>
        <p:spPr bwMode="auto">
          <a:xfrm>
            <a:off x="857224" y="0"/>
            <a:ext cx="6929486" cy="207167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0" y="285728"/>
            <a:ext cx="9144000" cy="923330"/>
          </a:xfrm>
          <a:prstGeom prst="rect">
            <a:avLst/>
          </a:prstGeom>
          <a:noFill/>
          <a:ln w="9525">
            <a:noFill/>
            <a:miter lim="800000"/>
            <a:headEnd/>
            <a:tailEnd/>
          </a:ln>
          <a:effectLst/>
        </p:spPr>
        <p:txBody>
          <a:bodyPr wrap="square">
            <a:spAutoFit/>
          </a:bodyPr>
          <a:lstStyle/>
          <a:p>
            <a:pPr algn="ctr">
              <a:spcBef>
                <a:spcPct val="50000"/>
              </a:spcBef>
            </a:pPr>
            <a:r>
              <a:rPr lang="ru-RU" sz="5400" b="1" i="1" dirty="0">
                <a:latin typeface="Times New Roman" pitchFamily="18" charset="0"/>
                <a:cs typeface="Times New Roman" pitchFamily="18" charset="0"/>
              </a:rPr>
              <a:t>Благодарю за внимание!</a:t>
            </a:r>
          </a:p>
        </p:txBody>
      </p:sp>
      <p:pic>
        <p:nvPicPr>
          <p:cNvPr id="22530" name="Picture 2" descr="C:\Users\User\Desktop\images (31).jpg"/>
          <p:cNvPicPr>
            <a:picLocks noChangeAspect="1" noChangeArrowheads="1"/>
          </p:cNvPicPr>
          <p:nvPr/>
        </p:nvPicPr>
        <p:blipFill>
          <a:blip r:embed="rId2"/>
          <a:srcRect/>
          <a:stretch>
            <a:fillRect/>
          </a:stretch>
        </p:blipFill>
        <p:spPr bwMode="auto">
          <a:xfrm>
            <a:off x="1857356" y="3000372"/>
            <a:ext cx="4786346" cy="385762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367</TotalTime>
  <Words>1061</Words>
  <Application>Microsoft Office PowerPoint</Application>
  <PresentationFormat>Экран (4:3)</PresentationFormat>
  <Paragraphs>103</Paragraphs>
  <Slides>29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29</vt:i4>
      </vt:variant>
    </vt:vector>
  </HeadingPairs>
  <TitlesOfParts>
    <vt:vector size="37" baseType="lpstr">
      <vt:lpstr>Arial</vt:lpstr>
      <vt:lpstr>Calibri</vt:lpstr>
      <vt:lpstr>Constantia</vt:lpstr>
      <vt:lpstr>Symbol</vt:lpstr>
      <vt:lpstr>Times New Roman</vt:lpstr>
      <vt:lpstr>Times New Roman CYR</vt:lpstr>
      <vt:lpstr>Wingdings 2</vt:lpstr>
      <vt:lpstr>Поток</vt:lpstr>
      <vt:lpstr>Презентация PowerPoint</vt:lpstr>
      <vt:lpstr>Строительство сопровождает человечество с древних времен, и на протяжении всей истории важнейшим вопросом всегда оставался вопрос качества строительства. Так в двадцатом веке зародился менеджмент качества, который повлек за собой возникновение вопроса о качестве управления процессом строительства. Ведь управление качеством является ключевым процессом в строительстве, и нарушение этого процесса может привести к последствиям, порой, довольно крупных масштабов.  </vt:lpstr>
      <vt:lpstr> Грамотно построенная система управления качеством позволяет строительным фирмам снизить издержки и улучшить качество продукции. Это доказал опыт многих западных стран. Причем поддерживать такие системы иностранным компаниям приходится в условиях роста технической и технологической сложности объектов, объема работ, в том числе специализированных, использования технического персонала, строительных материалов и оборудования из разных стран. С подобными вызовами сталкиваются и казахстанские строительные предприятия</vt:lpstr>
      <vt:lpstr>Рассмотрим, как устроена система управления качеством в строительных компаниях США, Германии, Великобритании и других западных стран.</vt:lpstr>
      <vt:lpstr>США  При управлении качеством продукции американские фирмы используют готовые (типовые) программы, разработанные специализированными организациями, или оформляют заказ на их разработку.  Например, программа «Ноль дефектов», разработанная фирмой Ф. Кросби, включает такие положения:   </vt:lpstr>
      <vt:lpstr>В этой стране при заключении контракта на строительство зданий и сооружений заказчик требует от фирмы гарантий качественного выполнения работ — письменного заверения о том, что подрядчик будет применять эффективную систему контроля за качеством продукции. Система контроля качества предусматривает ведение специальной документации и отчетности, проведение инспекций, позволяющих получить объективные данные того, что работы, применяемые материалы и оборудование отвечают установленным контрольным требованиям. Подрядная строительная фирма из своего состава назначает управляющего по качеству. Он координирует и контролирует функционирование системы контроля качества. В своей деятельности управляющий подотчетен техническому директору строительной фирмы и имеет соответствующий штат контролеров и инспекторов. В функции такого управляющего входит составление и распространение руководств по качеству, определение характера и объема документации по контролю качества. </vt:lpstr>
      <vt:lpstr>Для того чтобы в системе не создавалось застойных явлений, ее подвергают систематической проверке со стороны руководства фирмы. Строительная фирма также ведет постоянный документированный учет всех отступлений от норм, недоделок и связанных с ними переделок. Такой анализ необходим, чтобы выявлять и устранять возможные причины некачественной работы. Британский институт стандартов разработал и применяет систему регистрации фирм проверенного качества. Цель этой системы заключается в предоставлении путем регулярной оценки и надзора гарантий того, что фирма, имеющая соответствующий сертификат, способна выполнять работу на должном уровне (т. е. происходит сертификация системы качества). Непременным условием аттестации является наличие у фирмы эффективной системы контроля качества. Опыт английских строительных фирм свидетельствует о том, что система контроля качества способствует сокращению сроков возведения объекта, снижению стоимости строительства за счет уменьшения числа отступлений от проекта. </vt:lpstr>
      <vt:lpstr>  В Германии на всех домостроительных комбинатах действует система обеспечения качества Qualitatssicherungs system (QSS). Основной принцип системы — производить качество, а не контролировать его, когда работа уже выполнена. В результате конструктивного сотрудничества отдела качества комбината с органами стройнадзора и тесного взаимодействия с производственными коллективами на местах создана прочная основа для устранения причин возникновения брака. Нормативной базой системы обеспечения качества является комплект стандартов ISO серии 9000, а основным рабочим документом — план мероприятий по обеспечению качества, который составляется на весь период строительства. На производственных участках ежемесячно производится анализ состояния дел по качеству строительства с упором на вскрытие причин возникновения брака и переделок.  Широкое распространение в стране получила сертификация продукции и систем качества. Сертификация — это свидетельство о функционирующей в фирме системе качества, подтвержденное независимой стороной. В настоящее время в ФРГ более 3000 компаний имеют сертификаты на системы качества.</vt:lpstr>
      <vt:lpstr>  В настоящее время в Швеции, Дании, Норвегии и Финляндии система управления качеством стала рассматриваться не как автономная, а как составная часть интегрированной системы управления в целом. Благодаря обеспечению качества, а также лучшей организации управления и труда строительные компании этих стран выдерживают конкуренцию с другими фирмами. Особенности организации систем управления качеством в этих странах состоят в следующем. В Швеции в контрактной документации находят отражение все требования к обеспечению качества. В отдельных фирмах функционируют кружки качества. Швеция является одной из немногих стран мира, кто имеет специальный комитет, разрабатывающий методы использования международных стандартов ISO серии 9000 в строительстве. </vt:lpstr>
      <vt:lpstr>     В Норвегии еще в 1985 г. проводились исследования по разработке руководства системами управления качеством на строительных предприятиях. В результате разработаны три руководства объемом 400 машинописных страниц каждое, основная идея которых заключается в создании своеобразного банка данных о всевозможных процедурах, приемах и правилах управления качеством, к помощи которых может прибегнуть любая строительная фирма. Важным выводом, сформулированным разработчиками, является вывод о необходимости организации внутри каждой строительной фирмы собственного процесса саморазвития системы управления качеством. Для этого предлагается 5 стадий контроля.  </vt:lpstr>
      <vt:lpstr>В Дании основным законом, регулирующим вопросы качества в строительстве, является закон о строительных дефектах, являющийся правовой основой защиты заказчика от возможных строительных дефектов во всех субсидируемых правительством проектах.</vt:lpstr>
      <vt:lpstr>В Финляндии исторически не было большого интереса к системам управления качеством как самостоятельной сфере управления. Тем не менее на ряде строительных предприятий и в компаниях такие системы внедрены.</vt:lpstr>
      <vt:lpstr>Значительную роль в решении проблемы повышения качества строительной продукции призвана сыграть Международная организация по стандартизации (ИСО), являющаяся всемирной федерацией национальных организаций по стандартизации (комитетов  членов ИСО). Каждый комитет  член, заинтересованный в деятельности, для которого создается технический комитет имеет право быть представленным в этом комитете. Международные представительства и неправительственные организации, имеющие связи с ИСО, также принимают участие в работах.</vt:lpstr>
      <vt:lpstr>Международные стандарты содержат требования к системам качества, которые можно использовать для обеспечения качества. Стандарты устанавливают требования, которые определяют, какие элементы необходимы для включение в системы качества. Эти стандарты являются общими и не зависят от какой  либо конкретной отрасли промышленности. На разработку и внедрение системы управления качеством оказывают влияние специфика потребностей организации, ее конкретные задачи, поставляемая продукция и услуги, а также применяемые процессы производства и практический опыт.</vt:lpstr>
      <vt:lpstr>Презентация PowerPoint</vt:lpstr>
      <vt:lpstr>  1. ИСО 9000-1:1994 - Стандарты по управлению качеством и обеспечению качества  Часть 1: Руководящие указания по выбору и применению.  2. ИСО 9000-2:1993 - Стандарты по управлению качеством и обеспечению качества  Часть 2: Общие руководящие указания по выбору и применению стандартов ИСО 9001,ИСО 9002  3. ИСО 9000-3:1991 - Стандарты по управлению качеством и обеспечению качества  Часть 3: Руководящие указания по применению стандарта ИСО 9001 к разработке, по ставке и техническому обслуживанию программного обеспечения.  4.ИСО 9000-4:1993 - Стандарты по управлению качеством и обеспечению качества  Часть 4: Руководство по управлению программой обеспечения надежности.  5. ИСО 9001:1994 - Системы качества  Модель для обеспечения качества при проектировании, разработке производстве, монтаже о обслуживании.   </vt:lpstr>
      <vt:lpstr>6. Системы качества  Модель для обеспечения качества при разработке, производстве, монтаже и обслуживании. 7. ИСО 9003:1994 - Системы качества  Модель для обеспечения качества при контроле и испытаниях готовой продукции.  8. ИСО 9003:1994 - Управление качеством и элементы системы качества  Часть 2: Руководящие указания по услугам.   9. ИСО 9004-3:1993 - Управление качеством и элементы системы качества  Часть 3: Руководящие указания по перерабатываемым материалам.  10. ИСО 9004-4:1993 - Управление качеством и элементы системы качества  Часть 4: Руководящие указания по улучшению качества.  11. Руководящие указания по проверке систем качества.  Часть 1: Проверка. 12. ИСО 10011-2:1991 - Руководящие указания по проверке систем качества.  Часть 2: Квалификационные критерии для экспертов-аудитов по проверке систем качества.  13.ИСО 10011-3:1991 - Руководящие указания по проверке систем качества.  Часть 3: Руководство программой проверок.  14. ИСО 10012-1:1992  - Требования характеризующие качество измерительного оборудования  Часть 1: Системы подтверждения метрологической пригодности измерительного оборудования. 15. Руководящие указания по разработке руководств о качеству 16. Руководящие указания по выбору статистических методов при стандартизации и разработке технических требований 17. Статистические методы</vt:lpstr>
      <vt:lpstr>Рассмотрение этапов формирования качества позволяет выделить такие понятия уровня качества конечной продукции строительства, как “нормативный”, “фактический” и “эксплуатационный”  </vt:lpstr>
      <vt:lpstr>Презентация PowerPoint</vt:lpstr>
      <vt:lpstr> 1. Нормативный уровень качества определяется требованиями СНиП, ГОСТов, СН, ТУ и других нормативных документов и этот уровень должен быть общественно необходимым, так как не высокое повышение уровня качества продукции является благом для общества. Нормативный уровень качества конечной продукции строительства устанавливается на стадиях научных и экспериментальных исследований, исходя из требований решения социально-экономических задач, перспектив развития научно-технического процесса, технических и экономических возможностей государства.</vt:lpstr>
      <vt:lpstr>Презентация PowerPoint</vt:lpstr>
      <vt:lpstr>  Приведенные выше составляющие определение уровней качества указывают на тесную взаимосвязь единого процесса воспроизводства качества конечной продукции строительства, который следует рассматривать в динамике.Это обстоятельство свидетельствует о межотраслевом характере проблемы качества конечной продукции строительства и о сложности ее решения. Другими словами, чтобы проблемы качества конечной продукции строительства, надо решить проблему качества промежуточной продукции, включающую нормативную и проектную документацию, строительные материалы, конструкции и оборудование, строительно-монтажные работы, а также проблему качества эксплуатации зданий и сооружений.</vt:lpstr>
      <vt:lpstr>Презентация PowerPoint</vt:lpstr>
      <vt:lpstr>Презентация PowerPoint</vt:lpstr>
      <vt:lpstr>Обеспечение качества конечной продукции строительства достигается разработкой о осуществлением комплекса с взаимосвязанных мероприятий, разрабатываемых на основе изучения условий и факторов для достижения стабильного выполнения требований нормативной документации на этапе формирования фактически достигнутого уровня качества этой продукции. Обеспечение охватывает проектирование и производственную стадию, включающую изготовление строительных конструкций, материалов, изделий, оборудования, строительно-монтажные и специальные работы. Для достижения необходимого уровня качества должен быть обеспечен соответствующий уровень качества труда на каждом рабочем месте и качество промежуточной продукции на всех этапах создания конечной продукции.</vt:lpstr>
      <vt:lpstr>Поддержание достигнутого уровня качества конечной продукции строительства (послепроизводственная стадия) заключается в разработке и реализации мероприятий, позволяющих сохранить фактический достигнутый уровень качества при эксплуатации объектов в течение заданного периода в определенных условиях эксплуатации.</vt:lpstr>
      <vt:lpstr>В настоящее время система управления качеством в Казахстане сильно отстает от зарубежных стандартов. В больших корпорациях, как правило, с притоком иностранного капитала еще можно встретить эффективно построенную систему управления качеством. А что касается частного малого бизнеса, то данный аспект даже не рассматривается. </vt:lpstr>
      <vt:lpstr>В результате страдает вся экономика РК. Для устранения пробелов в рассмотренной области прежде всего необходимо пересмотреть и ужесточить требования к качеству строительного производства и строительной продукции, изучать и продвигать вопрос управления качеством как фундаментальную базу в менеджменте, разработать национальные принципы управления качеством в строительстве.   Такой подход позволит значительно улучшить продукцию строительного производства, снизить непредвиденные издержки, сократить сроки производственных работ и, соответственно, уменьшить себестоимость продукции. </vt:lpstr>
      <vt:lpstr>Презентация PowerPoint</vt:lpstr>
    </vt:vector>
  </TitlesOfParts>
  <Company>волк</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ПК</dc:creator>
  <cp:lastModifiedBy>RePack by Diakov</cp:lastModifiedBy>
  <cp:revision>12</cp:revision>
  <dcterms:created xsi:type="dcterms:W3CDTF">2014-10-07T15:05:24Z</dcterms:created>
  <dcterms:modified xsi:type="dcterms:W3CDTF">2021-01-17T08:07:38Z</dcterms:modified>
</cp:coreProperties>
</file>